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>
  <p:sldMasterIdLst>
    <p:sldMasterId id="2147483648" r:id="rId1"/>
    <p:sldMasterId id="2147483660" r:id="rId2"/>
  </p:sldMasterIdLst>
  <p:notesMasterIdLst>
    <p:notesMasterId r:id="rId13"/>
  </p:notesMasterIdLst>
  <p:handoutMasterIdLst>
    <p:handoutMasterId r:id="rId14"/>
  </p:handoutMasterIdLst>
  <p:sldIdLst>
    <p:sldId id="262" r:id="rId3"/>
    <p:sldId id="268" r:id="rId4"/>
    <p:sldId id="264" r:id="rId5"/>
    <p:sldId id="265" r:id="rId6"/>
    <p:sldId id="270" r:id="rId7"/>
    <p:sldId id="272" r:id="rId8"/>
    <p:sldId id="273" r:id="rId9"/>
    <p:sldId id="275" r:id="rId10"/>
    <p:sldId id="274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6426"/>
    <a:srgbClr val="BE1E2D"/>
    <a:srgbClr val="73A533"/>
    <a:srgbClr val="A6CE39"/>
    <a:srgbClr val="618A2A"/>
    <a:srgbClr val="5E5F62"/>
    <a:srgbClr val="EDF3EE"/>
    <a:srgbClr val="A20000"/>
    <a:srgbClr val="FFFFFF"/>
    <a:srgbClr val="6D6E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/>
  </p:normalViewPr>
  <p:slideViewPr>
    <p:cSldViewPr>
      <p:cViewPr varScale="1">
        <p:scale>
          <a:sx n="41" d="100"/>
          <a:sy n="41" d="100"/>
        </p:scale>
        <p:origin x="60" y="4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04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75693-0AAC-4FDE-86E5-2E4563A43268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47DB3-DD30-4954-8CAF-97777A05BCFC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761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4AF9CF-A63E-46B9-B9DF-F6FCD5D6F12E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98FFB8-B1C6-4390-A53D-CA5A1D665FC2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569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8FFB8-B1C6-4390-A53D-CA5A1D665FC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2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8FFB8-B1C6-4390-A53D-CA5A1D665FC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842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8FFB8-B1C6-4390-A53D-CA5A1D665FC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790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8FFB8-B1C6-4390-A53D-CA5A1D665FC2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6639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8FFB8-B1C6-4390-A53D-CA5A1D665FC2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057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8FFB8-B1C6-4390-A53D-CA5A1D665FC2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0458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8FFB8-B1C6-4390-A53D-CA5A1D665FC2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708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8FFB8-B1C6-4390-A53D-CA5A1D665FC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597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8FFB8-B1C6-4390-A53D-CA5A1D665FC2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856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600D-55EC-4200-81EB-0AF09E89F1A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70419-AC3B-4D82-9C4C-1B375B4BCA2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600D-55EC-4200-81EB-0AF09E89F1A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70419-AC3B-4D82-9C4C-1B375B4BCA2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600D-55EC-4200-81EB-0AF09E89F1A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70419-AC3B-4D82-9C4C-1B375B4BCA2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600D-55EC-4200-81EB-0AF09E89F1A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70419-AC3B-4D82-9C4C-1B375B4BCA2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600D-55EC-4200-81EB-0AF09E89F1A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70419-AC3B-4D82-9C4C-1B375B4BCA2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600D-55EC-4200-81EB-0AF09E89F1A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70419-AC3B-4D82-9C4C-1B375B4BCA2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600D-55EC-4200-81EB-0AF09E89F1A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70419-AC3B-4D82-9C4C-1B375B4BCA2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600D-55EC-4200-81EB-0AF09E89F1A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70419-AC3B-4D82-9C4C-1B375B4BCA2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600D-55EC-4200-81EB-0AF09E89F1A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70419-AC3B-4D82-9C4C-1B375B4BCA2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600D-55EC-4200-81EB-0AF09E89F1A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70419-AC3B-4D82-9C4C-1B375B4BCA2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600D-55EC-4200-81EB-0AF09E89F1A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70419-AC3B-4D82-9C4C-1B375B4BCA2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600D-55EC-4200-81EB-0AF09E89F1A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70419-AC3B-4D82-9C4C-1B375B4BCA2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600D-55EC-4200-81EB-0AF09E89F1A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70419-AC3B-4D82-9C4C-1B375B4BCA2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600D-55EC-4200-81EB-0AF09E89F1A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70419-AC3B-4D82-9C4C-1B375B4BCA2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600D-55EC-4200-81EB-0AF09E89F1A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70419-AC3B-4D82-9C4C-1B375B4BCA2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600D-55EC-4200-81EB-0AF09E89F1A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70419-AC3B-4D82-9C4C-1B375B4BCA2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600D-55EC-4200-81EB-0AF09E89F1A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70419-AC3B-4D82-9C4C-1B375B4BCA2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600D-55EC-4200-81EB-0AF09E89F1A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70419-AC3B-4D82-9C4C-1B375B4BCA2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600D-55EC-4200-81EB-0AF09E89F1A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70419-AC3B-4D82-9C4C-1B375B4BCA2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600D-55EC-4200-81EB-0AF09E89F1A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70419-AC3B-4D82-9C4C-1B375B4BCA2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600D-55EC-4200-81EB-0AF09E89F1A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70419-AC3B-4D82-9C4C-1B375B4BCA2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600D-55EC-4200-81EB-0AF09E89F1A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70419-AC3B-4D82-9C4C-1B375B4BCA2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B600D-55EC-4200-81EB-0AF09E89F1A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70419-AC3B-4D82-9C4C-1B375B4BCA2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B600D-55EC-4200-81EB-0AF09E89F1A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70419-AC3B-4D82-9C4C-1B375B4BCA25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a.geostrategy@gmail.com" TargetMode="External"/><Relationship Id="rId5" Type="http://schemas.openxmlformats.org/officeDocument/2006/relationships/hyperlink" Target="http://www.geostrategy.org.ua/" TargetMode="Externa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://europa.eu/rapid/press-release_MEMO-14-593_en.ht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://ec.europa.eu/energy/stress_tests_en.ht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risis-blog.ru/russia-ukraine/itogi-gazovoj-vojny-kto-vinovat-kto-pobedil.html" TargetMode="External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uainfo.org/blognews/341346-kak-gazprom-reshit-problemu-s-dyroy-v-byudzhete-iz-za-poteri-ukrainskogo-rynka.html" TargetMode="External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pi-info.eu/eastportal/news/latest/36834/EU-support-for-Green-Economies-and-sustainable-consumption:-EaP-GREEN-workshop-in-Tbilisi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rex.co/forex_humor/view/8306" TargetMode="External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tsn.ua/politika/ukrayina-pidpisala-ekonomichnu-chastini-ugodi-pro-asociaciyu-z-yes-356567.html" TargetMode="External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"/>
          <p:cNvSpPr>
            <a:spLocks noGrp="1"/>
          </p:cNvSpPr>
          <p:nvPr/>
        </p:nvSpPr>
        <p:spPr>
          <a:xfrm>
            <a:off x="500034" y="1107265"/>
            <a:ext cx="8143932" cy="10001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rgbClr val="BE1E2D"/>
                </a:solidFill>
                <a:latin typeface="Myriad Pro Black Cond" pitchFamily="34" charset="0"/>
              </a:rPr>
              <a:t>EUROPE UNDER </a:t>
            </a:r>
            <a:r>
              <a:rPr lang="en-US" sz="4800" smtClean="0">
                <a:solidFill>
                  <a:srgbClr val="BE1E2D"/>
                </a:solidFill>
                <a:latin typeface="Myriad Pro Black Cond" pitchFamily="34" charset="0"/>
              </a:rPr>
              <a:t>GAS </a:t>
            </a:r>
            <a:r>
              <a:rPr lang="en-US" sz="4800" smtClean="0">
                <a:solidFill>
                  <a:srgbClr val="BE1E2D"/>
                </a:solidFill>
                <a:latin typeface="Myriad Pro Black Cond" pitchFamily="34" charset="0"/>
              </a:rPr>
              <a:t>ATTACK</a:t>
            </a:r>
            <a:endParaRPr lang="ru-RU" sz="4800" dirty="0">
              <a:solidFill>
                <a:srgbClr val="BE1E2D"/>
              </a:solidFill>
              <a:latin typeface="Myriad Pro Black Cond" pitchFamily="34" charset="0"/>
            </a:endParaRPr>
          </a:p>
        </p:txBody>
      </p:sp>
      <p:sp>
        <p:nvSpPr>
          <p:cNvPr id="19" name="Подзаголовок 2"/>
          <p:cNvSpPr>
            <a:spLocks noGrp="1"/>
          </p:cNvSpPr>
          <p:nvPr/>
        </p:nvSpPr>
        <p:spPr>
          <a:xfrm>
            <a:off x="500034" y="1964521"/>
            <a:ext cx="8143932" cy="114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rgbClr val="366426"/>
                </a:solidFill>
                <a:latin typeface="Myriad Pro Black Cond" pitchFamily="34" charset="0"/>
              </a:rPr>
              <a:t>Analysis of possible scenarios</a:t>
            </a:r>
            <a:endParaRPr lang="ru-RU" sz="2400" dirty="0">
              <a:solidFill>
                <a:srgbClr val="366426"/>
              </a:solidFill>
              <a:latin typeface="Myriad Pro Black Cond" pitchFamily="34" charset="0"/>
            </a:endParaRPr>
          </a:p>
        </p:txBody>
      </p:sp>
      <p:sp>
        <p:nvSpPr>
          <p:cNvPr id="20" name="TextBox 4"/>
          <p:cNvSpPr txBox="1"/>
          <p:nvPr/>
        </p:nvSpPr>
        <p:spPr>
          <a:xfrm>
            <a:off x="500034" y="5750735"/>
            <a:ext cx="80724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 smtClean="0">
                <a:solidFill>
                  <a:srgbClr val="366426"/>
                </a:solidFill>
                <a:latin typeface="Myriad Pro Cond" pitchFamily="34" charset="0"/>
              </a:rPr>
              <a:t>Andrii Chubyk</a:t>
            </a:r>
          </a:p>
          <a:p>
            <a:pPr algn="r"/>
            <a:r>
              <a:rPr lang="en-US" sz="1600" dirty="0" smtClean="0">
                <a:solidFill>
                  <a:srgbClr val="366426"/>
                </a:solidFill>
                <a:latin typeface="Myriad Pro Cond" pitchFamily="34" charset="0"/>
              </a:rPr>
              <a:t>CSF WG3 Energy analyst</a:t>
            </a:r>
            <a:endParaRPr lang="ru-RU" sz="1600" dirty="0">
              <a:solidFill>
                <a:srgbClr val="366426"/>
              </a:solidFill>
              <a:latin typeface="Myriad Pro Cond" pitchFamily="34" charset="0"/>
            </a:endParaRPr>
          </a:p>
        </p:txBody>
      </p:sp>
      <p:pic>
        <p:nvPicPr>
          <p:cNvPr id="21" name="Рисунок 20" descr="Nomo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0370" y="321447"/>
            <a:ext cx="1093001" cy="642942"/>
          </a:xfrm>
          <a:prstGeom prst="rect">
            <a:avLst/>
          </a:prstGeom>
        </p:spPr>
      </p:pic>
      <p:pic>
        <p:nvPicPr>
          <p:cNvPr id="22" name="Рисунок 21" descr="Synerging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48" y="392885"/>
            <a:ext cx="1785950" cy="514431"/>
          </a:xfrm>
          <a:prstGeom prst="rect">
            <a:avLst/>
          </a:prstGeom>
        </p:spPr>
      </p:pic>
      <p:sp>
        <p:nvSpPr>
          <p:cNvPr id="23" name="TextBox 5"/>
          <p:cNvSpPr txBox="1"/>
          <p:nvPr/>
        </p:nvSpPr>
        <p:spPr>
          <a:xfrm>
            <a:off x="500034" y="5935400"/>
            <a:ext cx="3347864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dirty="0">
                <a:solidFill>
                  <a:srgbClr val="366426"/>
                </a:solidFill>
                <a:latin typeface="Myriad Pro Black Cond" pitchFamily="34" charset="0"/>
              </a:rPr>
              <a:t>http://www.allrussias.com/essays/hobley_diss_17.asp</a:t>
            </a:r>
            <a:endParaRPr lang="ru-RU" sz="1000" dirty="0">
              <a:solidFill>
                <a:srgbClr val="366426"/>
              </a:solidFill>
              <a:latin typeface="Myriad Pro Black Cond" pitchFamily="34" charset="0"/>
            </a:endParaRPr>
          </a:p>
        </p:txBody>
      </p:sp>
      <p:pic>
        <p:nvPicPr>
          <p:cNvPr id="1026" name="Picture 2" descr="http://www.allrussias.com/images/gaz_2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42" y="2485694"/>
            <a:ext cx="6402213" cy="3449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4217832" y="6271907"/>
            <a:ext cx="1756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23 October 2014</a:t>
            </a:r>
            <a:endParaRPr lang="uk-UA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Untitled-1ohoij-01-01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928794" y="4164133"/>
            <a:ext cx="521497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600" b="1" dirty="0" smtClean="0">
                <a:solidFill>
                  <a:srgbClr val="C00000"/>
                </a:solidFill>
                <a:latin typeface="Myriad Pro" pitchFamily="34" charset="0"/>
              </a:rPr>
              <a:t>CONTACTS</a:t>
            </a:r>
            <a:r>
              <a:rPr lang="ru-RU" sz="1600" b="1" dirty="0" smtClean="0">
                <a:solidFill>
                  <a:srgbClr val="C00000"/>
                </a:solidFill>
                <a:latin typeface="Myriad Pro" pitchFamily="34" charset="0"/>
              </a:rPr>
              <a:t>:</a:t>
            </a:r>
          </a:p>
          <a:p>
            <a:pPr algn="ctr"/>
            <a:r>
              <a:rPr lang="en-US" sz="1600" dirty="0" smtClean="0">
                <a:latin typeface="Myriad Pro" pitchFamily="34" charset="0"/>
                <a:hlinkClick r:id="rId5"/>
              </a:rPr>
              <a:t>www.geostrategy.org.ua</a:t>
            </a:r>
            <a:endParaRPr lang="en-US" sz="1600" dirty="0" smtClean="0">
              <a:latin typeface="Myriad Pro" pitchFamily="34" charset="0"/>
            </a:endParaRPr>
          </a:p>
          <a:p>
            <a:pPr algn="ctr"/>
            <a:r>
              <a:rPr lang="en-US" sz="1600" dirty="0" smtClean="0">
                <a:latin typeface="Myriad Pro" pitchFamily="34" charset="0"/>
                <a:hlinkClick r:id="rId6"/>
              </a:rPr>
              <a:t>a.geostrategy@gmail.com</a:t>
            </a:r>
            <a:endParaRPr lang="en-US" sz="1600" dirty="0" smtClean="0">
              <a:latin typeface="Myriad Pro" pitchFamily="34" charset="0"/>
            </a:endParaRPr>
          </a:p>
          <a:p>
            <a:pPr algn="ctr"/>
            <a:r>
              <a:rPr lang="en-US" sz="1600" dirty="0" smtClean="0">
                <a:latin typeface="Myriad Pro" pitchFamily="34" charset="0"/>
              </a:rPr>
              <a:t>T. +380 44 5070198</a:t>
            </a:r>
            <a:r>
              <a:rPr lang="ru-RU" sz="1600" dirty="0" smtClean="0">
                <a:latin typeface="Myriad Pro" pitchFamily="34" charset="0"/>
              </a:rPr>
              <a:t>.</a:t>
            </a:r>
            <a:endParaRPr lang="ru-RU" sz="1600" dirty="0">
              <a:latin typeface="Myriad Pro" pitchFamily="34" charset="0"/>
            </a:endParaRPr>
          </a:p>
        </p:txBody>
      </p:sp>
      <p:sp>
        <p:nvSpPr>
          <p:cNvPr id="20" name="Заголовок 1"/>
          <p:cNvSpPr>
            <a:spLocks noGrp="1"/>
          </p:cNvSpPr>
          <p:nvPr>
            <p:ph type="ctrTitle"/>
          </p:nvPr>
        </p:nvSpPr>
        <p:spPr>
          <a:xfrm>
            <a:off x="6786578" y="1428736"/>
            <a:ext cx="1857388" cy="642942"/>
          </a:xfrm>
          <a:noFill/>
          <a:ln>
            <a:noFill/>
          </a:ln>
          <a:effectLst/>
        </p:spPr>
        <p:txBody>
          <a:bodyPr>
            <a:normAutofit fontScale="90000"/>
          </a:bodyPr>
          <a:lstStyle/>
          <a:p>
            <a:r>
              <a:rPr lang="en-US" sz="2400" dirty="0" smtClean="0">
                <a:solidFill>
                  <a:srgbClr val="366426"/>
                </a:solidFill>
                <a:latin typeface="Myriad Pro Black Cond" pitchFamily="34" charset="0"/>
              </a:rPr>
              <a:t>Center NOMOS</a:t>
            </a:r>
            <a:endParaRPr lang="ru-RU" sz="2400" dirty="0">
              <a:solidFill>
                <a:srgbClr val="366426"/>
              </a:solidFill>
              <a:latin typeface="Myriad Pro Black Cond" pitchFamily="34" charset="0"/>
            </a:endParaRPr>
          </a:p>
        </p:txBody>
      </p:sp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472" y="500042"/>
            <a:ext cx="1604480" cy="942839"/>
          </a:xfrm>
          <a:prstGeom prst="rect">
            <a:avLst/>
          </a:prstGeom>
        </p:spPr>
      </p:pic>
      <p:pic>
        <p:nvPicPr>
          <p:cNvPr id="8" name="Рисунок 7" descr="Nomos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29454" y="428604"/>
            <a:ext cx="1578781" cy="9286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28596" y="1514319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366426"/>
                </a:solidFill>
                <a:latin typeface="Myriad Pro Black Cond" pitchFamily="34" charset="0"/>
              </a:rPr>
              <a:t>Centre for Global Studies “Strategy XXI”</a:t>
            </a:r>
            <a:endParaRPr lang="ru-RU" dirty="0">
              <a:solidFill>
                <a:srgbClr val="366426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5576" y="2924942"/>
            <a:ext cx="78883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ATTENTION!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500034" y="1357298"/>
            <a:ext cx="8143932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sz="1900" dirty="0" smtClean="0">
                <a:solidFill>
                  <a:srgbClr val="BE1E2D"/>
                </a:solidFill>
                <a:latin typeface="Myriad Pro" pitchFamily="34" charset="0"/>
              </a:rPr>
              <a:t>First all-European </a:t>
            </a:r>
            <a:r>
              <a:rPr lang="en-US" sz="1900" dirty="0">
                <a:solidFill>
                  <a:srgbClr val="BE1E2D"/>
                </a:solidFill>
                <a:latin typeface="Myriad Pro" pitchFamily="34" charset="0"/>
              </a:rPr>
              <a:t>study aims at assessing in detail the impact of a potential disruption of gas supplies in various European countries and at developing lessons on how to minimize the potential negative impact</a:t>
            </a:r>
            <a:r>
              <a:rPr lang="en-US" sz="1900" dirty="0" smtClean="0">
                <a:solidFill>
                  <a:srgbClr val="BE1E2D"/>
                </a:solidFill>
                <a:latin typeface="Myriad Pro" pitchFamily="34" charset="0"/>
              </a:rPr>
              <a:t>.</a:t>
            </a:r>
            <a:endParaRPr lang="ru-RU" sz="1900" dirty="0" smtClean="0">
              <a:solidFill>
                <a:srgbClr val="BE1E2D"/>
              </a:solidFill>
              <a:latin typeface="Myriad Pro" pitchFamily="34" charset="0"/>
            </a:endParaRPr>
          </a:p>
          <a:p>
            <a:pPr algn="just">
              <a:spcBef>
                <a:spcPts val="1200"/>
              </a:spcBef>
            </a:pPr>
            <a:endParaRPr lang="en-US" sz="1600" dirty="0" smtClean="0">
              <a:latin typeface="Myriad Pro" pitchFamily="34" charset="0"/>
            </a:endParaRPr>
          </a:p>
          <a:p>
            <a:pPr algn="just">
              <a:spcBef>
                <a:spcPts val="1200"/>
              </a:spcBef>
            </a:pPr>
            <a:r>
              <a:rPr lang="en-US" sz="1600" b="1" dirty="0">
                <a:latin typeface="Myriad Pro" pitchFamily="34" charset="0"/>
              </a:rPr>
              <a:t>How did it work? </a:t>
            </a:r>
          </a:p>
          <a:p>
            <a:pPr algn="just">
              <a:spcBef>
                <a:spcPts val="1200"/>
              </a:spcBef>
            </a:pPr>
            <a:r>
              <a:rPr lang="en-US" sz="1600" dirty="0" smtClean="0">
                <a:latin typeface="Myriad Pro" pitchFamily="34" charset="0"/>
              </a:rPr>
              <a:t>Simulation security </a:t>
            </a:r>
            <a:r>
              <a:rPr lang="en-US" sz="1600" dirty="0">
                <a:latin typeface="Myriad Pro" pitchFamily="34" charset="0"/>
              </a:rPr>
              <a:t>of supply situation in the different </a:t>
            </a:r>
            <a:r>
              <a:rPr lang="en-US" sz="1600" dirty="0" smtClean="0">
                <a:latin typeface="Myriad Pro" pitchFamily="34" charset="0"/>
              </a:rPr>
              <a:t>scenarios</a:t>
            </a:r>
            <a:r>
              <a:rPr lang="ru-RU" sz="1600" dirty="0" smtClean="0">
                <a:latin typeface="Myriad Pro" pitchFamily="34" charset="0"/>
              </a:rPr>
              <a:t>.</a:t>
            </a:r>
            <a:r>
              <a:rPr lang="en-US" sz="1600" b="1" dirty="0">
                <a:latin typeface="Myriad Pro" pitchFamily="34" charset="0"/>
              </a:rPr>
              <a:t> </a:t>
            </a:r>
            <a:endParaRPr lang="en-US" sz="1600" b="1" dirty="0" smtClean="0">
              <a:latin typeface="Myriad Pro" pitchFamily="34" charset="0"/>
            </a:endParaRPr>
          </a:p>
          <a:p>
            <a:pPr algn="just">
              <a:spcBef>
                <a:spcPts val="1200"/>
              </a:spcBef>
            </a:pPr>
            <a:r>
              <a:rPr lang="en-US" sz="1600" b="1" dirty="0" smtClean="0">
                <a:latin typeface="Myriad Pro" pitchFamily="34" charset="0"/>
              </a:rPr>
              <a:t>What </a:t>
            </a:r>
            <a:r>
              <a:rPr lang="en-US" sz="1600" b="1" dirty="0">
                <a:latin typeface="Myriad Pro" pitchFamily="34" charset="0"/>
              </a:rPr>
              <a:t>are the main findings</a:t>
            </a:r>
            <a:r>
              <a:rPr lang="en-US" sz="1600" b="1" dirty="0" smtClean="0">
                <a:latin typeface="Myriad Pro" pitchFamily="34" charset="0"/>
              </a:rPr>
              <a:t>?</a:t>
            </a:r>
          </a:p>
          <a:p>
            <a:pPr algn="just">
              <a:spcBef>
                <a:spcPts val="1200"/>
              </a:spcBef>
            </a:pPr>
            <a:r>
              <a:rPr lang="en-US" sz="1600" dirty="0" smtClean="0">
                <a:latin typeface="Myriad Pro" pitchFamily="34" charset="0"/>
              </a:rPr>
              <a:t>Full-scale gas supply to Europe cut off and Ukrainian transit route blockade as two main scenarios with period from 1 to 6 moths.</a:t>
            </a:r>
          </a:p>
          <a:p>
            <a:pPr algn="just">
              <a:spcBef>
                <a:spcPts val="1200"/>
              </a:spcBef>
            </a:pPr>
            <a:r>
              <a:rPr lang="en-US" sz="1600" dirty="0" smtClean="0">
                <a:latin typeface="Myriad Pro" pitchFamily="34" charset="0"/>
              </a:rPr>
              <a:t>Only cooperative </a:t>
            </a:r>
            <a:r>
              <a:rPr lang="en-US" sz="1600" dirty="0">
                <a:latin typeface="Myriad Pro" pitchFamily="34" charset="0"/>
              </a:rPr>
              <a:t>approach among all European countries could significantly reduce the </a:t>
            </a:r>
            <a:r>
              <a:rPr lang="en-US" sz="1600" dirty="0" smtClean="0">
                <a:latin typeface="Myriad Pro" pitchFamily="34" charset="0"/>
              </a:rPr>
              <a:t>impact of possible gas shortages.</a:t>
            </a:r>
          </a:p>
          <a:p>
            <a:pPr algn="just">
              <a:spcBef>
                <a:spcPts val="1200"/>
              </a:spcBef>
            </a:pPr>
            <a:r>
              <a:rPr lang="en-US" sz="1600" dirty="0" smtClean="0">
                <a:latin typeface="Myriad Pro" pitchFamily="34" charset="0"/>
              </a:rPr>
              <a:t>Market-based approach </a:t>
            </a:r>
            <a:r>
              <a:rPr lang="en-US" sz="1600" dirty="0">
                <a:latin typeface="Myriad Pro" pitchFamily="34" charset="0"/>
              </a:rPr>
              <a:t>should be the guiding principle, with non-market measures (i.e. the release of strategic stocks, forced fuels switching and demand curtailment) only kicking in when the market fails</a:t>
            </a:r>
            <a:r>
              <a:rPr lang="en-US" sz="1600" dirty="0" smtClean="0">
                <a:latin typeface="Myriad Pro" pitchFamily="34" charset="0"/>
              </a:rPr>
              <a:t>.</a:t>
            </a:r>
          </a:p>
          <a:p>
            <a:pPr algn="just">
              <a:spcBef>
                <a:spcPts val="1200"/>
              </a:spcBef>
            </a:pPr>
            <a:r>
              <a:rPr lang="en-US" sz="1200" dirty="0" smtClean="0">
                <a:latin typeface="Myriad Pro" pitchFamily="34" charset="0"/>
                <a:hlinkClick r:id="rId4"/>
              </a:rPr>
              <a:t>http</a:t>
            </a:r>
            <a:r>
              <a:rPr lang="en-US" sz="1200" dirty="0">
                <a:latin typeface="Myriad Pro" pitchFamily="34" charset="0"/>
                <a:hlinkClick r:id="rId4"/>
              </a:rPr>
              <a:t>://</a:t>
            </a:r>
            <a:r>
              <a:rPr lang="en-US" sz="1200" dirty="0" smtClean="0">
                <a:latin typeface="Myriad Pro" pitchFamily="34" charset="0"/>
                <a:hlinkClick r:id="rId4"/>
              </a:rPr>
              <a:t>europa.eu/rapid/press-release_MEMO-14-593_en.htm</a:t>
            </a:r>
            <a:r>
              <a:rPr lang="en-US" sz="1200" dirty="0" smtClean="0">
                <a:latin typeface="Myriad Pro" pitchFamily="34" charset="0"/>
              </a:rPr>
              <a:t> </a:t>
            </a:r>
          </a:p>
          <a:p>
            <a:pPr algn="just">
              <a:spcBef>
                <a:spcPts val="1200"/>
              </a:spcBef>
            </a:pPr>
            <a:endParaRPr lang="en-US" sz="1600" dirty="0" smtClean="0">
              <a:latin typeface="Myriad Pro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490673" y="2564904"/>
            <a:ext cx="8001056" cy="1588"/>
          </a:xfrm>
          <a:prstGeom prst="line">
            <a:avLst/>
          </a:prstGeom>
          <a:ln w="12700">
            <a:solidFill>
              <a:srgbClr val="366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 descr="Nomo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56" y="400589"/>
            <a:ext cx="1019181" cy="599519"/>
          </a:xfrm>
          <a:prstGeom prst="rect">
            <a:avLst/>
          </a:prstGeom>
        </p:spPr>
      </p:pic>
      <p:pic>
        <p:nvPicPr>
          <p:cNvPr id="12" name="Рисунок 11" descr="Synerging-0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4480" y="500043"/>
            <a:ext cx="1731538" cy="49875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857620" y="428604"/>
            <a:ext cx="47149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pc="20" dirty="0" smtClean="0">
                <a:solidFill>
                  <a:srgbClr val="366426"/>
                </a:solidFill>
                <a:latin typeface="Myriad Pro Black Cond" pitchFamily="34" charset="0"/>
              </a:rPr>
              <a:t>Gas stress-tests</a:t>
            </a:r>
            <a:endParaRPr lang="ru-RU" sz="2000" b="1" spc="20" dirty="0">
              <a:solidFill>
                <a:srgbClr val="366426"/>
              </a:solidFill>
              <a:latin typeface="Myriad Pro Black Cond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68344" y="6357958"/>
            <a:ext cx="9756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rgbClr val="366426"/>
                </a:solidFill>
                <a:latin typeface="Myriad Pro Black Cond" pitchFamily="34" charset="0"/>
              </a:rPr>
              <a:t>№ стр.</a:t>
            </a:r>
            <a:r>
              <a:rPr lang="en-US" sz="1200" dirty="0" smtClean="0">
                <a:solidFill>
                  <a:srgbClr val="366426"/>
                </a:solidFill>
                <a:latin typeface="Myriad Pro Black Cond" pitchFamily="34" charset="0"/>
              </a:rPr>
              <a:t>2</a:t>
            </a:r>
            <a:endParaRPr lang="ru-RU" sz="1200" dirty="0">
              <a:solidFill>
                <a:srgbClr val="366426"/>
              </a:solidFill>
              <a:latin typeface="Myriad Pro Black Cond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16200000" flipH="1">
            <a:off x="3465407" y="749379"/>
            <a:ext cx="500062" cy="1388"/>
          </a:xfrm>
          <a:prstGeom prst="line">
            <a:avLst/>
          </a:prstGeom>
          <a:ln w="12700">
            <a:solidFill>
              <a:srgbClr val="366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00034" y="6357958"/>
            <a:ext cx="73581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366426"/>
                </a:solidFill>
                <a:latin typeface="Myriad Pro Black Cond" pitchFamily="34" charset="0"/>
              </a:rPr>
              <a:t>nomos.com.ua | geostrategy.org.ua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143893" y="1093710"/>
            <a:ext cx="8143932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>
              <a:buBlip>
                <a:blip r:embed="rId3"/>
              </a:buBlip>
            </a:pPr>
            <a:r>
              <a:rPr lang="en-US" dirty="0" smtClean="0">
                <a:latin typeface="Myriad Pro" pitchFamily="34" charset="0"/>
              </a:rPr>
              <a:t>Countries should </a:t>
            </a:r>
            <a:r>
              <a:rPr lang="en-US" dirty="0">
                <a:latin typeface="Myriad Pro" pitchFamily="34" charset="0"/>
              </a:rPr>
              <a:t>follow a market-based approach and avoid interventionist measures;</a:t>
            </a:r>
            <a:endParaRPr lang="en-US" dirty="0" smtClean="0">
              <a:latin typeface="Myriad Pro" pitchFamily="34" charset="0"/>
            </a:endParaRPr>
          </a:p>
          <a:p>
            <a:pPr lvl="1" algn="just">
              <a:spcBef>
                <a:spcPts val="1200"/>
              </a:spcBef>
              <a:buBlip>
                <a:blip r:embed="rId3"/>
              </a:buBlip>
            </a:pPr>
            <a:r>
              <a:rPr lang="en-US" dirty="0">
                <a:latin typeface="Myriad Pro" pitchFamily="34" charset="0"/>
              </a:rPr>
              <a:t>countries should increase energy coordination with each other including through the </a:t>
            </a:r>
            <a:r>
              <a:rPr lang="en-US" dirty="0" err="1">
                <a:latin typeface="Myriad Pro" pitchFamily="34" charset="0"/>
              </a:rPr>
              <a:t>maximisation</a:t>
            </a:r>
            <a:r>
              <a:rPr lang="en-US" dirty="0">
                <a:latin typeface="Myriad Pro" pitchFamily="34" charset="0"/>
              </a:rPr>
              <a:t> of interconnector capacity and removal of restrictions to cross-border energy trade;</a:t>
            </a:r>
            <a:endParaRPr lang="ru-RU" dirty="0" smtClean="0">
              <a:latin typeface="Myriad Pro" pitchFamily="34" charset="0"/>
            </a:endParaRPr>
          </a:p>
          <a:p>
            <a:pPr lvl="1" algn="just">
              <a:spcBef>
                <a:spcPts val="1200"/>
              </a:spcBef>
              <a:buBlip>
                <a:blip r:embed="rId3"/>
              </a:buBlip>
            </a:pPr>
            <a:r>
              <a:rPr lang="en-US" dirty="0">
                <a:latin typeface="Myriad Pro" pitchFamily="34" charset="0"/>
              </a:rPr>
              <a:t>responsibility should be shared between public authorities and industry through the implementation of the EU's Security of Gas </a:t>
            </a:r>
            <a:r>
              <a:rPr lang="en-US" dirty="0" smtClean="0">
                <a:latin typeface="Myriad Pro" pitchFamily="34" charset="0"/>
              </a:rPr>
              <a:t>Regulation</a:t>
            </a:r>
            <a:r>
              <a:rPr lang="en-US" dirty="0">
                <a:latin typeface="Myriad Pro" pitchFamily="34" charset="0"/>
              </a:rPr>
              <a:t>;</a:t>
            </a:r>
            <a:endParaRPr lang="en-US" dirty="0" smtClean="0">
              <a:latin typeface="Myriad Pro" pitchFamily="34" charset="0"/>
            </a:endParaRPr>
          </a:p>
          <a:p>
            <a:pPr lvl="1" algn="just">
              <a:spcBef>
                <a:spcPts val="1200"/>
              </a:spcBef>
              <a:buBlip>
                <a:blip r:embed="rId3"/>
              </a:buBlip>
            </a:pPr>
            <a:r>
              <a:rPr lang="en-US" dirty="0" smtClean="0">
                <a:latin typeface="Myriad Pro" pitchFamily="34" charset="0"/>
              </a:rPr>
              <a:t>short-term behavioral </a:t>
            </a:r>
            <a:r>
              <a:rPr lang="en-US" dirty="0">
                <a:latin typeface="Myriad Pro" pitchFamily="34" charset="0"/>
              </a:rPr>
              <a:t>changes should be enacted to boost energy efficiency and lower </a:t>
            </a:r>
            <a:r>
              <a:rPr lang="en-US" dirty="0" smtClean="0">
                <a:latin typeface="Myriad Pro" pitchFamily="34" charset="0"/>
              </a:rPr>
              <a:t>demand;</a:t>
            </a:r>
          </a:p>
          <a:p>
            <a:pPr lvl="1" algn="just">
              <a:spcBef>
                <a:spcPts val="1200"/>
              </a:spcBef>
              <a:buBlip>
                <a:blip r:embed="rId3"/>
              </a:buBlip>
            </a:pPr>
            <a:r>
              <a:rPr lang="en-US" dirty="0">
                <a:latin typeface="Myriad Pro" pitchFamily="34" charset="0"/>
              </a:rPr>
              <a:t>the EU's Gas Coordination Group should continuously monitor developments in the gas </a:t>
            </a:r>
            <a:r>
              <a:rPr lang="en-US" dirty="0" smtClean="0">
                <a:latin typeface="Myriad Pro" pitchFamily="34" charset="0"/>
              </a:rPr>
              <a:t>supply</a:t>
            </a:r>
            <a:r>
              <a:rPr lang="uk-UA" dirty="0" smtClean="0">
                <a:latin typeface="Myriad Pro" pitchFamily="34" charset="0"/>
              </a:rPr>
              <a:t> </a:t>
            </a:r>
          </a:p>
          <a:p>
            <a:pPr lvl="1" algn="just">
              <a:spcBef>
                <a:spcPts val="1200"/>
              </a:spcBef>
            </a:pPr>
            <a:r>
              <a:rPr lang="en-US" sz="1200" dirty="0" smtClean="0">
                <a:latin typeface="Myriad Pro" pitchFamily="34" charset="0"/>
                <a:hlinkClick r:id="rId4"/>
              </a:rPr>
              <a:t>http</a:t>
            </a:r>
            <a:r>
              <a:rPr lang="en-US" sz="1200" dirty="0">
                <a:latin typeface="Myriad Pro" pitchFamily="34" charset="0"/>
                <a:hlinkClick r:id="rId4"/>
              </a:rPr>
              <a:t>://</a:t>
            </a:r>
            <a:r>
              <a:rPr lang="en-US" sz="1200" dirty="0" smtClean="0">
                <a:latin typeface="Myriad Pro" pitchFamily="34" charset="0"/>
                <a:hlinkClick r:id="rId4"/>
              </a:rPr>
              <a:t>ec.europa.eu/energy/stress_tests_en.htm</a:t>
            </a:r>
            <a:r>
              <a:rPr lang="uk-UA" sz="1600" dirty="0" smtClean="0">
                <a:latin typeface="Myriad Pro" pitchFamily="34" charset="0"/>
              </a:rPr>
              <a:t> </a:t>
            </a:r>
            <a:endParaRPr lang="en-US" sz="1600" dirty="0" smtClean="0">
              <a:solidFill>
                <a:srgbClr val="BE1E2D"/>
              </a:solidFill>
              <a:latin typeface="Myriad Pro" pitchFamily="34" charset="0"/>
            </a:endParaRPr>
          </a:p>
          <a:p>
            <a:pPr lvl="1" algn="just">
              <a:spcBef>
                <a:spcPts val="1200"/>
              </a:spcBef>
            </a:pPr>
            <a:r>
              <a:rPr lang="en-US" sz="2000" b="1" dirty="0" smtClean="0">
                <a:solidFill>
                  <a:srgbClr val="FF0000"/>
                </a:solidFill>
                <a:latin typeface="Myriad Pro" pitchFamily="34" charset="0"/>
              </a:rPr>
              <a:t>Challenging tasks for EU member states with mostly national interests as the main priority in terms of energy policy</a:t>
            </a:r>
            <a:r>
              <a:rPr lang="en-US" sz="2000" b="1" dirty="0">
                <a:solidFill>
                  <a:srgbClr val="FF0000"/>
                </a:solidFill>
                <a:latin typeface="Myriad Pro" pitchFamily="34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Myriad Pro" pitchFamily="34" charset="0"/>
              </a:rPr>
              <a:t>(examples – SK-HU interconnector, HU-UA reverse supply).</a:t>
            </a:r>
            <a:endParaRPr lang="ru-RU" sz="2000" b="1" dirty="0" smtClean="0">
              <a:solidFill>
                <a:srgbClr val="FF0000"/>
              </a:solidFill>
              <a:latin typeface="Myriad Pro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642910" y="4941168"/>
            <a:ext cx="8001056" cy="1588"/>
          </a:xfrm>
          <a:prstGeom prst="line">
            <a:avLst/>
          </a:prstGeom>
          <a:ln w="12700">
            <a:solidFill>
              <a:srgbClr val="366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 descr="Nomo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56" y="400589"/>
            <a:ext cx="1019181" cy="599519"/>
          </a:xfrm>
          <a:prstGeom prst="rect">
            <a:avLst/>
          </a:prstGeom>
        </p:spPr>
      </p:pic>
      <p:pic>
        <p:nvPicPr>
          <p:cNvPr id="15" name="Рисунок 14" descr="Synerging-0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4480" y="500043"/>
            <a:ext cx="1731538" cy="49875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857620" y="428604"/>
            <a:ext cx="47149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pc="20" dirty="0" smtClean="0">
                <a:solidFill>
                  <a:srgbClr val="366426"/>
                </a:solidFill>
                <a:latin typeface="Myriad Pro Black Cond" pitchFamily="34" charset="0"/>
              </a:rPr>
              <a:t>Proposed short </a:t>
            </a:r>
            <a:r>
              <a:rPr lang="en-US" sz="2000" b="1" spc="20" dirty="0">
                <a:solidFill>
                  <a:srgbClr val="366426"/>
                </a:solidFill>
                <a:latin typeface="Myriad Pro Black Cond" pitchFamily="34" charset="0"/>
              </a:rPr>
              <a:t>term </a:t>
            </a:r>
            <a:r>
              <a:rPr lang="en-US" sz="2000" b="1" spc="20" dirty="0" smtClean="0">
                <a:solidFill>
                  <a:srgbClr val="366426"/>
                </a:solidFill>
                <a:latin typeface="Myriad Pro Black Cond" pitchFamily="34" charset="0"/>
              </a:rPr>
              <a:t>measures</a:t>
            </a:r>
            <a:endParaRPr lang="ru-RU" sz="2000" b="1" spc="20" dirty="0">
              <a:solidFill>
                <a:srgbClr val="366426"/>
              </a:solidFill>
              <a:latin typeface="Myriad Pro Black Cond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68344" y="6357958"/>
            <a:ext cx="9756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rgbClr val="366426"/>
                </a:solidFill>
                <a:latin typeface="Myriad Pro Black Cond" pitchFamily="34" charset="0"/>
              </a:rPr>
              <a:t>№ стр.</a:t>
            </a:r>
            <a:r>
              <a:rPr lang="en-US" sz="1200" dirty="0" smtClean="0">
                <a:solidFill>
                  <a:srgbClr val="366426"/>
                </a:solidFill>
                <a:latin typeface="Myriad Pro Black Cond" pitchFamily="34" charset="0"/>
              </a:rPr>
              <a:t>3</a:t>
            </a:r>
            <a:endParaRPr lang="ru-RU" sz="1200" dirty="0">
              <a:solidFill>
                <a:srgbClr val="366426"/>
              </a:solidFill>
              <a:latin typeface="Myriad Pro Black Cond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3465407" y="749379"/>
            <a:ext cx="500062" cy="1388"/>
          </a:xfrm>
          <a:prstGeom prst="line">
            <a:avLst/>
          </a:prstGeom>
          <a:ln w="12700">
            <a:solidFill>
              <a:srgbClr val="366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00034" y="6357958"/>
            <a:ext cx="73581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366426"/>
                </a:solidFill>
                <a:latin typeface="Myriad Pro Black Cond" pitchFamily="34" charset="0"/>
              </a:rPr>
              <a:t>nomos.com.ua | geostrategy.org.ua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571472" y="5357827"/>
            <a:ext cx="4286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1200" b="1" dirty="0">
                <a:latin typeface="Myriad Pro SemiCond" pitchFamily="34" charset="0"/>
                <a:hlinkClick r:id="rId3"/>
              </a:rPr>
              <a:t>http://</a:t>
            </a:r>
            <a:r>
              <a:rPr lang="de-DE" sz="1200" b="1" dirty="0" smtClean="0">
                <a:latin typeface="Myriad Pro SemiCond" pitchFamily="34" charset="0"/>
                <a:hlinkClick r:id="rId3"/>
              </a:rPr>
              <a:t>crisis-blog.ru/russia-ukraine/itogi-gazovoj-vojny-kto-vinovat-kto-pobedil.html</a:t>
            </a:r>
            <a:endParaRPr lang="ru-RU" sz="1200" b="1" dirty="0">
              <a:latin typeface="Myriad Pro SemiCond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30844" y="628659"/>
            <a:ext cx="335758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>
              <a:spcAft>
                <a:spcPts val="1200"/>
              </a:spcAft>
              <a:buBlip>
                <a:blip r:embed="rId4"/>
              </a:buBlip>
            </a:pPr>
            <a:r>
              <a:rPr lang="en-US" dirty="0" smtClean="0">
                <a:latin typeface="Myriad Pro" pitchFamily="34" charset="0"/>
              </a:rPr>
              <a:t>What is the mechanism to ensure interstate cooperation in case of emergency by gas supply shortages?</a:t>
            </a:r>
          </a:p>
          <a:p>
            <a:pPr lvl="1" algn="just">
              <a:spcAft>
                <a:spcPts val="1200"/>
              </a:spcAft>
              <a:buBlip>
                <a:blip r:embed="rId4"/>
              </a:buBlip>
            </a:pPr>
            <a:r>
              <a:rPr lang="en-US" dirty="0" smtClean="0">
                <a:latin typeface="Myriad Pro" pitchFamily="34" charset="0"/>
              </a:rPr>
              <a:t>How to preserve market based approach by state controlled companies, in particular, in CEE countries?</a:t>
            </a:r>
            <a:endParaRPr lang="ru-RU" dirty="0" smtClean="0">
              <a:latin typeface="Myriad Pro" pitchFamily="34" charset="0"/>
            </a:endParaRPr>
          </a:p>
          <a:p>
            <a:pPr lvl="1" algn="just">
              <a:spcAft>
                <a:spcPts val="1200"/>
              </a:spcAft>
              <a:buBlip>
                <a:blip r:embed="rId4"/>
              </a:buBlip>
            </a:pPr>
            <a:r>
              <a:rPr lang="en-US" dirty="0" smtClean="0">
                <a:latin typeface="Myriad Pro" pitchFamily="34" charset="0"/>
              </a:rPr>
              <a:t>How to make incentives </a:t>
            </a:r>
            <a:r>
              <a:rPr lang="en-US" dirty="0">
                <a:latin typeface="Myriad Pro" pitchFamily="34" charset="0"/>
              </a:rPr>
              <a:t>for behavioral </a:t>
            </a:r>
            <a:r>
              <a:rPr lang="en-US" dirty="0" smtClean="0">
                <a:latin typeface="Myriad Pro" pitchFamily="34" charset="0"/>
              </a:rPr>
              <a:t>changes?</a:t>
            </a:r>
          </a:p>
          <a:p>
            <a:pPr lvl="1" algn="just">
              <a:spcAft>
                <a:spcPts val="1200"/>
              </a:spcAft>
              <a:buBlip>
                <a:blip r:embed="rId4"/>
              </a:buBlip>
            </a:pPr>
            <a:r>
              <a:rPr lang="en-US" dirty="0" smtClean="0">
                <a:latin typeface="Myriad Pro" pitchFamily="34" charset="0"/>
              </a:rPr>
              <a:t>How to empower </a:t>
            </a:r>
            <a:r>
              <a:rPr lang="en-US" dirty="0">
                <a:latin typeface="Myriad Pro" pitchFamily="34" charset="0"/>
              </a:rPr>
              <a:t>the EU's Gas Coordination </a:t>
            </a:r>
            <a:r>
              <a:rPr lang="en-US" dirty="0" smtClean="0">
                <a:latin typeface="Myriad Pro" pitchFamily="34" charset="0"/>
              </a:rPr>
              <a:t>Group?</a:t>
            </a:r>
          </a:p>
          <a:p>
            <a:pPr lvl="1" algn="just">
              <a:spcAft>
                <a:spcPts val="1200"/>
              </a:spcAft>
              <a:buBlip>
                <a:blip r:embed="rId4"/>
              </a:buBlip>
            </a:pPr>
            <a:r>
              <a:rPr lang="en-US" dirty="0" smtClean="0">
                <a:latin typeface="Myriad Pro" pitchFamily="34" charset="0"/>
              </a:rPr>
              <a:t>How to ensure proper business conditions for gas owners in UGSF?</a:t>
            </a:r>
            <a:endParaRPr lang="ru-RU" dirty="0" smtClean="0">
              <a:latin typeface="Myriad Pro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5400000">
            <a:off x="3001158" y="3713958"/>
            <a:ext cx="4286280" cy="1588"/>
          </a:xfrm>
          <a:prstGeom prst="line">
            <a:avLst/>
          </a:prstGeom>
          <a:ln w="12700">
            <a:solidFill>
              <a:srgbClr val="73A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 descr="Nomo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56" y="400589"/>
            <a:ext cx="1019181" cy="599519"/>
          </a:xfrm>
          <a:prstGeom prst="rect">
            <a:avLst/>
          </a:prstGeom>
        </p:spPr>
      </p:pic>
      <p:pic>
        <p:nvPicPr>
          <p:cNvPr id="21" name="Рисунок 20" descr="Synerging-0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4480" y="500043"/>
            <a:ext cx="1731538" cy="49875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857620" y="428604"/>
            <a:ext cx="47149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pc="20" dirty="0" smtClean="0">
                <a:solidFill>
                  <a:srgbClr val="366426"/>
                </a:solidFill>
                <a:latin typeface="Myriad Pro Black Cond" pitchFamily="34" charset="0"/>
              </a:rPr>
              <a:t>Open questions</a:t>
            </a:r>
            <a:endParaRPr lang="ru-RU" sz="2000" b="1" spc="20" dirty="0">
              <a:solidFill>
                <a:srgbClr val="366426"/>
              </a:solidFill>
              <a:latin typeface="Myriad Pro Black Cond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858148" y="6357958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rgbClr val="366426"/>
                </a:solidFill>
                <a:latin typeface="Myriad Pro Black Cond" pitchFamily="34" charset="0"/>
              </a:rPr>
              <a:t>№ стр.</a:t>
            </a:r>
            <a:r>
              <a:rPr lang="en-US" sz="1200" dirty="0" smtClean="0">
                <a:solidFill>
                  <a:srgbClr val="366426"/>
                </a:solidFill>
                <a:latin typeface="Myriad Pro Black Cond" pitchFamily="34" charset="0"/>
              </a:rPr>
              <a:t>4</a:t>
            </a:r>
            <a:endParaRPr lang="ru-RU" sz="1200" dirty="0">
              <a:solidFill>
                <a:srgbClr val="366426"/>
              </a:solidFill>
              <a:latin typeface="Myriad Pro Black Cond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rot="16200000" flipH="1">
            <a:off x="3465407" y="749379"/>
            <a:ext cx="500062" cy="1388"/>
          </a:xfrm>
          <a:prstGeom prst="line">
            <a:avLst/>
          </a:prstGeom>
          <a:ln w="12700">
            <a:solidFill>
              <a:srgbClr val="366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427802" y="5572140"/>
            <a:ext cx="286546" cy="794"/>
          </a:xfrm>
          <a:prstGeom prst="line">
            <a:avLst/>
          </a:prstGeom>
          <a:ln w="12700">
            <a:solidFill>
              <a:srgbClr val="366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00034" y="6357958"/>
            <a:ext cx="73581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366426"/>
                </a:solidFill>
                <a:latin typeface="Myriad Pro Black Cond" pitchFamily="34" charset="0"/>
              </a:rPr>
              <a:t>nomos.com.ua | geostrategy.org.ua </a:t>
            </a:r>
          </a:p>
        </p:txBody>
      </p:sp>
      <p:pic>
        <p:nvPicPr>
          <p:cNvPr id="2050" name="Picture 2" descr="http://crisis-blog.ru/wp-content/uploads/2009/01/gas-itogi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14" y="1778638"/>
            <a:ext cx="4664302" cy="311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578656" y="4725223"/>
            <a:ext cx="3633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1200" b="1" dirty="0">
                <a:latin typeface="Myriad Pro SemiCond" pitchFamily="34" charset="0"/>
                <a:hlinkClick r:id="rId3"/>
              </a:rPr>
              <a:t>http://</a:t>
            </a:r>
            <a:r>
              <a:rPr lang="de-DE" sz="1200" b="1" dirty="0" smtClean="0">
                <a:latin typeface="Myriad Pro SemiCond" pitchFamily="34" charset="0"/>
                <a:hlinkClick r:id="rId3"/>
              </a:rPr>
              <a:t>uainfo.org/blognews/341346-kak-gazprom-reshit-problemu-s-dyroy-v-byudzhete-iz-za-poteri-ukrainskogo-rynka.html</a:t>
            </a:r>
            <a:r>
              <a:rPr lang="ru-RU" sz="1200" b="1" dirty="0" smtClean="0">
                <a:latin typeface="Myriad Pro SemiCond" pitchFamily="34" charset="0"/>
              </a:rPr>
              <a:t> </a:t>
            </a:r>
            <a:endParaRPr lang="ru-RU" sz="1200" b="1" dirty="0">
              <a:latin typeface="Myriad Pro SemiCond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14744" y="2786058"/>
            <a:ext cx="492922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>
              <a:spcAft>
                <a:spcPts val="1200"/>
              </a:spcAft>
              <a:buBlip>
                <a:blip r:embed="rId4"/>
              </a:buBlip>
            </a:pPr>
            <a:r>
              <a:rPr lang="en-US" sz="1600" dirty="0" smtClean="0">
                <a:latin typeface="Myriad Pro" pitchFamily="34" charset="0"/>
              </a:rPr>
              <a:t> Announce to member states preliminary term and duration;</a:t>
            </a:r>
          </a:p>
          <a:p>
            <a:pPr lvl="1" algn="just">
              <a:spcAft>
                <a:spcPts val="1200"/>
              </a:spcAft>
              <a:buBlip>
                <a:blip r:embed="rId4"/>
              </a:buBlip>
            </a:pPr>
            <a:r>
              <a:rPr lang="en-US" sz="1600" dirty="0" smtClean="0">
                <a:latin typeface="Myriad Pro" pitchFamily="34" charset="0"/>
              </a:rPr>
              <a:t>Suggest to prepare national emergency plans and cooperation agreements with neighbors;</a:t>
            </a:r>
            <a:endParaRPr lang="ru-RU" sz="1600" dirty="0" smtClean="0">
              <a:latin typeface="Myriad Pro" pitchFamily="34" charset="0"/>
            </a:endParaRPr>
          </a:p>
          <a:p>
            <a:pPr lvl="1" algn="just">
              <a:spcAft>
                <a:spcPts val="1200"/>
              </a:spcAft>
              <a:buBlip>
                <a:blip r:embed="rId4"/>
              </a:buBlip>
            </a:pPr>
            <a:r>
              <a:rPr lang="en-US" sz="1600" dirty="0" smtClean="0">
                <a:latin typeface="Myriad Pro" pitchFamily="34" charset="0"/>
              </a:rPr>
              <a:t>Official notifications to Gazprom and Russian government;</a:t>
            </a:r>
          </a:p>
          <a:p>
            <a:pPr lvl="1" algn="just">
              <a:spcAft>
                <a:spcPts val="1200"/>
              </a:spcAft>
              <a:buBlip>
                <a:blip r:embed="rId4"/>
              </a:buBlip>
            </a:pPr>
            <a:r>
              <a:rPr lang="en-US" sz="1600" dirty="0" smtClean="0">
                <a:latin typeface="Myriad Pro" pitchFamily="34" charset="0"/>
              </a:rPr>
              <a:t>Develop a test task on the level of European Commission;</a:t>
            </a:r>
          </a:p>
          <a:p>
            <a:pPr lvl="1" algn="just">
              <a:spcAft>
                <a:spcPts val="1200"/>
              </a:spcAft>
              <a:buBlip>
                <a:blip r:embed="rId4"/>
              </a:buBlip>
            </a:pPr>
            <a:r>
              <a:rPr lang="en-US" sz="1600" dirty="0" smtClean="0">
                <a:latin typeface="Myriad Pro" pitchFamily="34" charset="0"/>
              </a:rPr>
              <a:t>Practical implementation.</a:t>
            </a:r>
            <a:endParaRPr lang="ru-RU" sz="1600" dirty="0" smtClean="0">
              <a:latin typeface="Myriad Pro" pitchFamily="34" charset="0"/>
            </a:endParaRPr>
          </a:p>
          <a:p>
            <a:pPr algn="just">
              <a:spcAft>
                <a:spcPts val="1200"/>
              </a:spcAft>
            </a:pPr>
            <a:endParaRPr lang="en-US" sz="1600" dirty="0" smtClean="0">
              <a:latin typeface="Myriad Pro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10800000">
            <a:off x="571472" y="2571744"/>
            <a:ext cx="7929618" cy="1588"/>
          </a:xfrm>
          <a:prstGeom prst="line">
            <a:avLst/>
          </a:prstGeom>
          <a:ln w="12700">
            <a:solidFill>
              <a:srgbClr val="366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00034" y="1357298"/>
            <a:ext cx="80724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Myriad Pro" pitchFamily="34" charset="0"/>
              </a:rPr>
              <a:t>The EU together with non-EU Energy Community member states should conduct practical emergency exercises to check gas stress-test findings and recommendations.</a:t>
            </a:r>
            <a:endParaRPr lang="ru-RU" sz="2000" b="1" dirty="0" smtClean="0">
              <a:solidFill>
                <a:srgbClr val="FF0000"/>
              </a:solidFill>
              <a:latin typeface="Myriad Pro" pitchFamily="34" charset="0"/>
            </a:endParaRPr>
          </a:p>
          <a:p>
            <a:endParaRPr lang="ru-RU" sz="2000" dirty="0"/>
          </a:p>
        </p:txBody>
      </p:sp>
      <p:pic>
        <p:nvPicPr>
          <p:cNvPr id="20" name="Рисунок 19" descr="Nomo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56" y="400589"/>
            <a:ext cx="1019181" cy="599519"/>
          </a:xfrm>
          <a:prstGeom prst="rect">
            <a:avLst/>
          </a:prstGeom>
        </p:spPr>
      </p:pic>
      <p:pic>
        <p:nvPicPr>
          <p:cNvPr id="21" name="Рисунок 20" descr="Synerging-0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4480" y="500043"/>
            <a:ext cx="1731538" cy="49875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857620" y="428604"/>
            <a:ext cx="47149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pc="20" dirty="0" smtClean="0">
                <a:solidFill>
                  <a:srgbClr val="366426"/>
                </a:solidFill>
                <a:latin typeface="Myriad Pro Black Cond" pitchFamily="34" charset="0"/>
              </a:rPr>
              <a:t>Proposed solution</a:t>
            </a:r>
            <a:endParaRPr lang="ru-RU" sz="2000" b="1" spc="20" dirty="0">
              <a:solidFill>
                <a:srgbClr val="366426"/>
              </a:solidFill>
              <a:latin typeface="Myriad Pro Black Cond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858148" y="6357958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rgbClr val="366426"/>
                </a:solidFill>
                <a:latin typeface="Myriad Pro Black Cond" pitchFamily="34" charset="0"/>
              </a:rPr>
              <a:t>№ стр.</a:t>
            </a:r>
            <a:r>
              <a:rPr lang="en-US" sz="1200" dirty="0" smtClean="0">
                <a:solidFill>
                  <a:srgbClr val="366426"/>
                </a:solidFill>
                <a:latin typeface="Myriad Pro Black Cond" pitchFamily="34" charset="0"/>
              </a:rPr>
              <a:t>5</a:t>
            </a:r>
            <a:endParaRPr lang="ru-RU" sz="1200" dirty="0">
              <a:solidFill>
                <a:srgbClr val="366426"/>
              </a:solidFill>
              <a:latin typeface="Myriad Pro Black Cond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rot="16200000" flipH="1">
            <a:off x="3465407" y="749379"/>
            <a:ext cx="500062" cy="1388"/>
          </a:xfrm>
          <a:prstGeom prst="line">
            <a:avLst/>
          </a:prstGeom>
          <a:ln w="12700">
            <a:solidFill>
              <a:srgbClr val="366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428596" y="5786454"/>
            <a:ext cx="285752" cy="1588"/>
          </a:xfrm>
          <a:prstGeom prst="line">
            <a:avLst/>
          </a:prstGeom>
          <a:ln w="12700">
            <a:solidFill>
              <a:srgbClr val="366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00034" y="6357958"/>
            <a:ext cx="73581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366426"/>
                </a:solidFill>
                <a:latin typeface="Myriad Pro Black Cond" pitchFamily="34" charset="0"/>
              </a:rPr>
              <a:t>nomos.com.ua | geostrategy.org.ua </a:t>
            </a:r>
          </a:p>
        </p:txBody>
      </p:sp>
      <p:pic>
        <p:nvPicPr>
          <p:cNvPr id="3074" name="Picture 2" descr="https://encrypted-tbn0.gstatic.com/images?q=tbn:ANd9GcRkUPk3tIJenXVts-C5fdxRkEbiFtDUy-_X3u0vZ5DKlGCi_8B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07" y="2616622"/>
            <a:ext cx="3224313" cy="213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662942" y="5586824"/>
            <a:ext cx="79810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 err="1" smtClean="0">
                <a:solidFill>
                  <a:srgbClr val="FF0000"/>
                </a:solidFill>
              </a:rPr>
              <a:t>Gazprom</a:t>
            </a:r>
            <a:r>
              <a:rPr lang="de-DE" sz="2000" b="1" dirty="0" smtClean="0">
                <a:solidFill>
                  <a:srgbClr val="FF0000"/>
                </a:solidFill>
              </a:rPr>
              <a:t> will lose initiative </a:t>
            </a:r>
            <a:r>
              <a:rPr lang="de-DE" sz="2000" b="1" dirty="0" err="1" smtClean="0">
                <a:solidFill>
                  <a:srgbClr val="FF0000"/>
                </a:solidFill>
              </a:rPr>
              <a:t>and</a:t>
            </a:r>
            <a:r>
              <a:rPr lang="de-DE" sz="2000" b="1" dirty="0" smtClean="0">
                <a:solidFill>
                  <a:srgbClr val="FF0000"/>
                </a:solidFill>
              </a:rPr>
              <a:t> </a:t>
            </a:r>
            <a:r>
              <a:rPr lang="de-DE" sz="2000" b="1" dirty="0" err="1" smtClean="0">
                <a:solidFill>
                  <a:srgbClr val="FF0000"/>
                </a:solidFill>
              </a:rPr>
              <a:t>react</a:t>
            </a:r>
            <a:r>
              <a:rPr lang="de-DE" sz="2000" b="1" dirty="0" smtClean="0">
                <a:solidFill>
                  <a:srgbClr val="FF0000"/>
                </a:solidFill>
              </a:rPr>
              <a:t> </a:t>
            </a:r>
            <a:r>
              <a:rPr lang="de-DE" sz="2000" b="1" dirty="0" err="1" smtClean="0">
                <a:solidFill>
                  <a:srgbClr val="FF0000"/>
                </a:solidFill>
              </a:rPr>
              <a:t>retroactively</a:t>
            </a:r>
            <a:r>
              <a:rPr lang="de-DE" sz="2000" b="1" dirty="0" smtClean="0">
                <a:solidFill>
                  <a:srgbClr val="FF0000"/>
                </a:solidFill>
              </a:rPr>
              <a:t>, </a:t>
            </a:r>
            <a:r>
              <a:rPr lang="de-DE" sz="2000" b="1" dirty="0" err="1" smtClean="0">
                <a:solidFill>
                  <a:srgbClr val="FF0000"/>
                </a:solidFill>
              </a:rPr>
              <a:t>it</a:t>
            </a:r>
            <a:r>
              <a:rPr lang="de-DE" sz="2000" b="1" dirty="0" smtClean="0">
                <a:solidFill>
                  <a:srgbClr val="FF0000"/>
                </a:solidFill>
              </a:rPr>
              <a:t> </a:t>
            </a:r>
            <a:r>
              <a:rPr lang="de-DE" sz="2000" b="1" dirty="0" err="1" smtClean="0">
                <a:solidFill>
                  <a:srgbClr val="FF0000"/>
                </a:solidFill>
              </a:rPr>
              <a:t>is</a:t>
            </a:r>
            <a:r>
              <a:rPr lang="de-DE" sz="2000" b="1" dirty="0" smtClean="0">
                <a:solidFill>
                  <a:srgbClr val="FF0000"/>
                </a:solidFill>
              </a:rPr>
              <a:t> not </a:t>
            </a:r>
            <a:r>
              <a:rPr lang="de-DE" sz="2000" b="1" dirty="0" err="1" smtClean="0">
                <a:solidFill>
                  <a:srgbClr val="FF0000"/>
                </a:solidFill>
              </a:rPr>
              <a:t>used</a:t>
            </a:r>
            <a:r>
              <a:rPr lang="de-DE" sz="2000" b="1" dirty="0" smtClean="0">
                <a:solidFill>
                  <a:srgbClr val="FF0000"/>
                </a:solidFill>
              </a:rPr>
              <a:t> </a:t>
            </a:r>
            <a:r>
              <a:rPr lang="de-DE" sz="2000" b="1" dirty="0" err="1" smtClean="0">
                <a:solidFill>
                  <a:srgbClr val="FF0000"/>
                </a:solidFill>
              </a:rPr>
              <a:t>to</a:t>
            </a:r>
            <a:r>
              <a:rPr lang="de-DE" sz="2000" b="1" dirty="0" smtClean="0">
                <a:solidFill>
                  <a:srgbClr val="FF0000"/>
                </a:solidFill>
              </a:rPr>
              <a:t> do;</a:t>
            </a:r>
          </a:p>
          <a:p>
            <a:r>
              <a:rPr lang="de-DE" sz="2000" b="1" dirty="0" smtClean="0">
                <a:solidFill>
                  <a:srgbClr val="FF0000"/>
                </a:solidFill>
              </a:rPr>
              <a:t>EU companies will </a:t>
            </a:r>
            <a:r>
              <a:rPr lang="de-DE" sz="2000" b="1" dirty="0" err="1" smtClean="0">
                <a:solidFill>
                  <a:srgbClr val="FF0000"/>
                </a:solidFill>
              </a:rPr>
              <a:t>sell</a:t>
            </a:r>
            <a:r>
              <a:rPr lang="de-DE" sz="2000" b="1" dirty="0" smtClean="0">
                <a:solidFill>
                  <a:srgbClr val="FF0000"/>
                </a:solidFill>
              </a:rPr>
              <a:t> gas </a:t>
            </a:r>
            <a:r>
              <a:rPr lang="de-DE" sz="2000" b="1" dirty="0" err="1" smtClean="0">
                <a:solidFill>
                  <a:srgbClr val="FF0000"/>
                </a:solidFill>
              </a:rPr>
              <a:t>and</a:t>
            </a:r>
            <a:r>
              <a:rPr lang="de-DE" sz="2000" b="1" dirty="0" smtClean="0">
                <a:solidFill>
                  <a:srgbClr val="FF0000"/>
                </a:solidFill>
              </a:rPr>
              <a:t> </a:t>
            </a:r>
            <a:r>
              <a:rPr lang="de-DE" sz="2000" b="1" dirty="0" err="1" smtClean="0">
                <a:solidFill>
                  <a:srgbClr val="FF0000"/>
                </a:solidFill>
              </a:rPr>
              <a:t>avoid</a:t>
            </a:r>
            <a:r>
              <a:rPr lang="de-DE" sz="2000" b="1" dirty="0" smtClean="0">
                <a:solidFill>
                  <a:srgbClr val="FF0000"/>
                </a:solidFill>
              </a:rPr>
              <a:t> </a:t>
            </a:r>
            <a:r>
              <a:rPr lang="de-DE" sz="2000" b="1" dirty="0" err="1" smtClean="0">
                <a:solidFill>
                  <a:srgbClr val="FF0000"/>
                </a:solidFill>
              </a:rPr>
              <a:t>critical</a:t>
            </a:r>
            <a:r>
              <a:rPr lang="de-DE" sz="2000" b="1" dirty="0" smtClean="0">
                <a:solidFill>
                  <a:srgbClr val="FF0000"/>
                </a:solidFill>
              </a:rPr>
              <a:t> </a:t>
            </a:r>
            <a:r>
              <a:rPr lang="de-DE" sz="2000" b="1" dirty="0" err="1" smtClean="0">
                <a:solidFill>
                  <a:srgbClr val="FF0000"/>
                </a:solidFill>
              </a:rPr>
              <a:t>financial</a:t>
            </a:r>
            <a:r>
              <a:rPr lang="de-DE" sz="2000" b="1" dirty="0" smtClean="0">
                <a:solidFill>
                  <a:srgbClr val="FF0000"/>
                </a:solidFill>
              </a:rPr>
              <a:t> </a:t>
            </a:r>
            <a:r>
              <a:rPr lang="de-DE" sz="2000" b="1" dirty="0" err="1" smtClean="0">
                <a:solidFill>
                  <a:srgbClr val="FF0000"/>
                </a:solidFill>
              </a:rPr>
              <a:t>losses</a:t>
            </a:r>
            <a:r>
              <a:rPr lang="de-DE" sz="2000" b="1" dirty="0" smtClean="0">
                <a:solidFill>
                  <a:srgbClr val="FF0000"/>
                </a:solidFill>
              </a:rPr>
              <a:t> in spring 2015</a:t>
            </a:r>
            <a:endParaRPr lang="uk-UA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571472" y="5866645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1200" b="1" dirty="0">
                <a:latin typeface="Myriad Pro SemiCond" pitchFamily="34" charset="0"/>
                <a:hlinkClick r:id="rId3"/>
              </a:rPr>
              <a:t>http://www.enpi-info.eu/eastportal/news/latest/36834/EU-support-for-Green-Economies-and-sustainable-consumption:-</a:t>
            </a:r>
            <a:r>
              <a:rPr lang="de-DE" sz="1200" b="1" dirty="0" smtClean="0">
                <a:latin typeface="Myriad Pro SemiCond" pitchFamily="34" charset="0"/>
                <a:hlinkClick r:id="rId3"/>
              </a:rPr>
              <a:t>EaP-GREEN-workshop-in-Tbilisi</a:t>
            </a:r>
            <a:r>
              <a:rPr lang="de-DE" sz="1200" b="1" dirty="0" smtClean="0">
                <a:latin typeface="Myriad Pro SemiCond" pitchFamily="34" charset="0"/>
              </a:rPr>
              <a:t> </a:t>
            </a:r>
            <a:endParaRPr lang="ru-RU" sz="1200" b="1" dirty="0">
              <a:latin typeface="Myriad Pro SemiCond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10800000">
            <a:off x="571472" y="1975022"/>
            <a:ext cx="7929618" cy="1588"/>
          </a:xfrm>
          <a:prstGeom prst="line">
            <a:avLst/>
          </a:prstGeom>
          <a:ln w="12700">
            <a:solidFill>
              <a:srgbClr val="73A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85720" y="1384537"/>
            <a:ext cx="8143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BE1E2D"/>
                </a:solidFill>
                <a:latin typeface="Myriad Pro" pitchFamily="34" charset="0"/>
              </a:rPr>
              <a:t>Ukraine is a key subject of influence and most important player in expected gas tensions in Europe</a:t>
            </a:r>
            <a:endParaRPr lang="ru-RU" sz="1600" b="1" dirty="0"/>
          </a:p>
        </p:txBody>
      </p:sp>
      <p:pic>
        <p:nvPicPr>
          <p:cNvPr id="18" name="Рисунок 17" descr="Nomo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56" y="400589"/>
            <a:ext cx="1019181" cy="599519"/>
          </a:xfrm>
          <a:prstGeom prst="rect">
            <a:avLst/>
          </a:prstGeom>
        </p:spPr>
      </p:pic>
      <p:pic>
        <p:nvPicPr>
          <p:cNvPr id="20" name="Рисунок 19" descr="Synerging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4480" y="500043"/>
            <a:ext cx="1731538" cy="49875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857620" y="428604"/>
            <a:ext cx="47149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pc="20" dirty="0" smtClean="0">
                <a:solidFill>
                  <a:srgbClr val="366426"/>
                </a:solidFill>
                <a:latin typeface="Myriad Pro Black Cond" pitchFamily="34" charset="0"/>
              </a:rPr>
              <a:t>Involvement of </a:t>
            </a:r>
            <a:r>
              <a:rPr lang="en-US" sz="2000" b="1" spc="20" dirty="0" err="1" smtClean="0">
                <a:solidFill>
                  <a:srgbClr val="366426"/>
                </a:solidFill>
                <a:latin typeface="Myriad Pro Black Cond" pitchFamily="34" charset="0"/>
              </a:rPr>
              <a:t>EaP</a:t>
            </a:r>
            <a:r>
              <a:rPr lang="en-US" sz="2000" b="1" spc="20" dirty="0" smtClean="0">
                <a:solidFill>
                  <a:srgbClr val="366426"/>
                </a:solidFill>
                <a:latin typeface="Myriad Pro Black Cond" pitchFamily="34" charset="0"/>
              </a:rPr>
              <a:t> countries</a:t>
            </a:r>
            <a:endParaRPr lang="ru-RU" sz="2000" b="1" spc="20" dirty="0">
              <a:solidFill>
                <a:srgbClr val="366426"/>
              </a:solidFill>
              <a:latin typeface="Myriad Pro Black Cond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858148" y="6357958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rgbClr val="366426"/>
                </a:solidFill>
                <a:latin typeface="Myriad Pro Black Cond" pitchFamily="34" charset="0"/>
              </a:rPr>
              <a:t>№ стр.</a:t>
            </a:r>
            <a:r>
              <a:rPr lang="en-US" sz="1200" dirty="0" smtClean="0">
                <a:solidFill>
                  <a:srgbClr val="366426"/>
                </a:solidFill>
                <a:latin typeface="Myriad Pro Black Cond" pitchFamily="34" charset="0"/>
              </a:rPr>
              <a:t>6</a:t>
            </a:r>
            <a:endParaRPr lang="ru-RU" sz="1200" dirty="0">
              <a:solidFill>
                <a:srgbClr val="366426"/>
              </a:solidFill>
              <a:latin typeface="Myriad Pro Black Cond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rot="16200000" flipH="1">
            <a:off x="3465407" y="749379"/>
            <a:ext cx="500062" cy="1388"/>
          </a:xfrm>
          <a:prstGeom prst="line">
            <a:avLst/>
          </a:prstGeom>
          <a:ln w="12700">
            <a:solidFill>
              <a:srgbClr val="366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>
            <a:off x="428596" y="6000768"/>
            <a:ext cx="285755" cy="1"/>
          </a:xfrm>
          <a:prstGeom prst="line">
            <a:avLst/>
          </a:prstGeom>
          <a:ln w="12700">
            <a:solidFill>
              <a:srgbClr val="366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00034" y="6357958"/>
            <a:ext cx="73581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366426"/>
                </a:solidFill>
                <a:latin typeface="Myriad Pro Black Cond" pitchFamily="34" charset="0"/>
              </a:rPr>
              <a:t>nomos.com.ua | geostrategy.org.ua </a:t>
            </a:r>
          </a:p>
        </p:txBody>
      </p:sp>
      <p:pic>
        <p:nvPicPr>
          <p:cNvPr id="4098" name="Picture 2" descr="http://enpi-info.eu/img/news/ArmeniaMap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104" y="2469807"/>
            <a:ext cx="4762500" cy="324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Виноска зі стрілкою вправо 1"/>
          <p:cNvSpPr/>
          <p:nvPr/>
        </p:nvSpPr>
        <p:spPr>
          <a:xfrm>
            <a:off x="1088246" y="2469806"/>
            <a:ext cx="2357772" cy="1463249"/>
          </a:xfrm>
          <a:prstGeom prst="rightArrow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Gas sector under Russia control</a:t>
            </a:r>
            <a:endParaRPr lang="uk-UA" dirty="0">
              <a:solidFill>
                <a:srgbClr val="0070C0"/>
              </a:solidFill>
            </a:endParaRPr>
          </a:p>
        </p:txBody>
      </p:sp>
      <p:sp>
        <p:nvSpPr>
          <p:cNvPr id="3" name="Виноска зі стрілкою вгору&#10; 2"/>
          <p:cNvSpPr/>
          <p:nvPr/>
        </p:nvSpPr>
        <p:spPr>
          <a:xfrm>
            <a:off x="5114180" y="4686205"/>
            <a:ext cx="2060111" cy="953787"/>
          </a:xfrm>
          <a:prstGeom prst="upArrow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Gas sector under Russia control</a:t>
            </a:r>
            <a:endParaRPr lang="uk-UA" dirty="0">
              <a:solidFill>
                <a:srgbClr val="0070C0"/>
              </a:solidFill>
            </a:endParaRPr>
          </a:p>
        </p:txBody>
      </p:sp>
      <p:sp>
        <p:nvSpPr>
          <p:cNvPr id="4" name="Пляма 2 3"/>
          <p:cNvSpPr/>
          <p:nvPr/>
        </p:nvSpPr>
        <p:spPr>
          <a:xfrm>
            <a:off x="4572000" y="3200400"/>
            <a:ext cx="573190" cy="457200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Виноска-хмарка 4"/>
          <p:cNvSpPr/>
          <p:nvPr/>
        </p:nvSpPr>
        <p:spPr>
          <a:xfrm>
            <a:off x="755576" y="4293096"/>
            <a:ext cx="1551171" cy="1424737"/>
          </a:xfrm>
          <a:prstGeom prst="cloudCallout">
            <a:avLst>
              <a:gd name="adj1" fmla="val 188469"/>
              <a:gd name="adj2" fmla="val -53431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Under threat of gas cut off</a:t>
            </a:r>
            <a:endParaRPr lang="uk-UA" dirty="0"/>
          </a:p>
        </p:txBody>
      </p:sp>
      <p:sp>
        <p:nvSpPr>
          <p:cNvPr id="6" name="Овал 5"/>
          <p:cNvSpPr/>
          <p:nvPr/>
        </p:nvSpPr>
        <p:spPr>
          <a:xfrm>
            <a:off x="6516216" y="2762305"/>
            <a:ext cx="2327770" cy="146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Subjects of possible Russian anti-gas sabotage actions</a:t>
            </a:r>
            <a:endParaRPr lang="uk-UA" dirty="0"/>
          </a:p>
        </p:txBody>
      </p:sp>
      <p:cxnSp>
        <p:nvCxnSpPr>
          <p:cNvPr id="8" name="Пряма зі стрілкою 7"/>
          <p:cNvCxnSpPr/>
          <p:nvPr/>
        </p:nvCxnSpPr>
        <p:spPr>
          <a:xfrm flipH="1">
            <a:off x="6084168" y="3902902"/>
            <a:ext cx="576064" cy="3901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зі стрілкою 9"/>
          <p:cNvCxnSpPr/>
          <p:nvPr/>
        </p:nvCxnSpPr>
        <p:spPr>
          <a:xfrm flipH="1">
            <a:off x="6660232" y="4230497"/>
            <a:ext cx="576064" cy="2143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Заокруглена сполучна лінія 11"/>
          <p:cNvCxnSpPr/>
          <p:nvPr/>
        </p:nvCxnSpPr>
        <p:spPr>
          <a:xfrm rot="5400000">
            <a:off x="4252047" y="2520407"/>
            <a:ext cx="1287978" cy="72008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571472" y="5357827"/>
            <a:ext cx="4286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1200" b="1" dirty="0">
                <a:latin typeface="Myriad Pro SemiCond" pitchFamily="34" charset="0"/>
                <a:hlinkClick r:id="rId3"/>
              </a:rPr>
              <a:t>http://</a:t>
            </a:r>
            <a:r>
              <a:rPr lang="de-DE" sz="1200" b="1" dirty="0" smtClean="0">
                <a:latin typeface="Myriad Pro SemiCond" pitchFamily="34" charset="0"/>
                <a:hlinkClick r:id="rId3"/>
              </a:rPr>
              <a:t>www.forex.co/forex_humor/view/8306</a:t>
            </a:r>
            <a:r>
              <a:rPr lang="de-DE" sz="1200" b="1" dirty="0" smtClean="0">
                <a:latin typeface="Myriad Pro SemiCond" pitchFamily="34" charset="0"/>
              </a:rPr>
              <a:t> </a:t>
            </a:r>
            <a:endParaRPr lang="ru-RU" sz="1200" b="1" dirty="0">
              <a:latin typeface="Myriad Pro SemiCond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16016" y="1196752"/>
            <a:ext cx="407241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>
              <a:spcAft>
                <a:spcPts val="1200"/>
              </a:spcAft>
              <a:buBlip>
                <a:blip r:embed="rId4"/>
              </a:buBlip>
            </a:pPr>
            <a:r>
              <a:rPr lang="en-US" sz="1600" dirty="0" smtClean="0">
                <a:latin typeface="Myriad Pro" pitchFamily="34" charset="0"/>
              </a:rPr>
              <a:t>Strong commitments to “Third Energy Package” unbundling requirements with regard to Russian energy projects (Nord and South stream);</a:t>
            </a:r>
          </a:p>
          <a:p>
            <a:pPr lvl="1" algn="just">
              <a:spcAft>
                <a:spcPts val="1200"/>
              </a:spcAft>
              <a:buBlip>
                <a:blip r:embed="rId4"/>
              </a:buBlip>
            </a:pPr>
            <a:r>
              <a:rPr lang="en-US" sz="1600" dirty="0" smtClean="0">
                <a:latin typeface="Myriad Pro" pitchFamily="34" charset="0"/>
              </a:rPr>
              <a:t>Requirement on Russia to demonopolize energy market, ensure access to energy infrastructure for third parties, including Central Asia and Caucasus countries;</a:t>
            </a:r>
          </a:p>
          <a:p>
            <a:pPr lvl="1" algn="just">
              <a:spcAft>
                <a:spcPts val="1200"/>
              </a:spcAft>
              <a:buBlip>
                <a:blip r:embed="rId4"/>
              </a:buBlip>
            </a:pPr>
            <a:r>
              <a:rPr lang="en-US" sz="1600" dirty="0" smtClean="0">
                <a:latin typeface="Myriad Pro" pitchFamily="34" charset="0"/>
              </a:rPr>
              <a:t>Access for </a:t>
            </a:r>
            <a:r>
              <a:rPr lang="en-US" sz="1600" dirty="0">
                <a:latin typeface="Myriad Pro" pitchFamily="34" charset="0"/>
              </a:rPr>
              <a:t>EU's Gas Coordination Group </a:t>
            </a:r>
            <a:r>
              <a:rPr lang="en-US" sz="1600" dirty="0" smtClean="0">
                <a:latin typeface="Myriad Pro" pitchFamily="34" charset="0"/>
              </a:rPr>
              <a:t>to </a:t>
            </a:r>
            <a:r>
              <a:rPr lang="en-US" sz="1600" dirty="0" err="1" smtClean="0">
                <a:latin typeface="Myriad Pro" pitchFamily="34" charset="0"/>
              </a:rPr>
              <a:t>transborder</a:t>
            </a:r>
            <a:r>
              <a:rPr lang="en-US" sz="1600" dirty="0" smtClean="0">
                <a:latin typeface="Myriad Pro" pitchFamily="34" charset="0"/>
              </a:rPr>
              <a:t> gas metering stations on Russian territory;</a:t>
            </a:r>
          </a:p>
          <a:p>
            <a:pPr lvl="1" algn="just">
              <a:spcAft>
                <a:spcPts val="1200"/>
              </a:spcAft>
              <a:buBlip>
                <a:blip r:embed="rId4"/>
              </a:buBlip>
            </a:pPr>
            <a:r>
              <a:rPr lang="en-US" sz="1600" dirty="0" smtClean="0">
                <a:latin typeface="Myriad Pro" pitchFamily="34" charset="0"/>
              </a:rPr>
              <a:t>Development of a multilateral early warning mechanism with online metering of the chain “supply-transit-consumption”.</a:t>
            </a:r>
            <a:endParaRPr lang="ru-RU" sz="1600" dirty="0" smtClean="0">
              <a:latin typeface="Myriad Pro" pitchFamily="34" charset="0"/>
            </a:endParaRPr>
          </a:p>
          <a:p>
            <a:pPr algn="just">
              <a:spcAft>
                <a:spcPts val="1200"/>
              </a:spcAft>
            </a:pPr>
            <a:endParaRPr lang="en-US" sz="1600" dirty="0" smtClean="0">
              <a:latin typeface="Myriad Pro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5400000">
            <a:off x="3001158" y="3713958"/>
            <a:ext cx="4286280" cy="1588"/>
          </a:xfrm>
          <a:prstGeom prst="line">
            <a:avLst/>
          </a:prstGeom>
          <a:ln w="12700">
            <a:solidFill>
              <a:srgbClr val="73A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 descr="Nomo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56" y="400589"/>
            <a:ext cx="1019181" cy="599519"/>
          </a:xfrm>
          <a:prstGeom prst="rect">
            <a:avLst/>
          </a:prstGeom>
        </p:spPr>
      </p:pic>
      <p:pic>
        <p:nvPicPr>
          <p:cNvPr id="21" name="Рисунок 20" descr="Synerging-0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4480" y="500043"/>
            <a:ext cx="1731538" cy="49875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857620" y="428604"/>
            <a:ext cx="47149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pc="20" dirty="0" smtClean="0">
                <a:solidFill>
                  <a:srgbClr val="366426"/>
                </a:solidFill>
                <a:latin typeface="Myriad Pro Black Cond" pitchFamily="34" charset="0"/>
              </a:rPr>
              <a:t>Recommendations (Russia)</a:t>
            </a:r>
            <a:endParaRPr lang="ru-RU" sz="2000" b="1" spc="20" dirty="0">
              <a:solidFill>
                <a:srgbClr val="366426"/>
              </a:solidFill>
              <a:latin typeface="Myriad Pro Black Cond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740352" y="6357958"/>
            <a:ext cx="9036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rgbClr val="366426"/>
                </a:solidFill>
                <a:latin typeface="Myriad Pro Black Cond" pitchFamily="34" charset="0"/>
              </a:rPr>
              <a:t>№ стр.</a:t>
            </a:r>
            <a:r>
              <a:rPr lang="en-US" sz="1200" dirty="0" smtClean="0">
                <a:solidFill>
                  <a:srgbClr val="366426"/>
                </a:solidFill>
                <a:latin typeface="Myriad Pro Black Cond" pitchFamily="34" charset="0"/>
              </a:rPr>
              <a:t> 7</a:t>
            </a:r>
            <a:endParaRPr lang="ru-RU" sz="1200" dirty="0">
              <a:solidFill>
                <a:srgbClr val="366426"/>
              </a:solidFill>
              <a:latin typeface="Myriad Pro Black Cond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rot="16200000" flipH="1">
            <a:off x="3465407" y="749379"/>
            <a:ext cx="500062" cy="1388"/>
          </a:xfrm>
          <a:prstGeom prst="line">
            <a:avLst/>
          </a:prstGeom>
          <a:ln w="12700">
            <a:solidFill>
              <a:srgbClr val="366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427802" y="5572140"/>
            <a:ext cx="286546" cy="794"/>
          </a:xfrm>
          <a:prstGeom prst="line">
            <a:avLst/>
          </a:prstGeom>
          <a:ln w="12700">
            <a:solidFill>
              <a:srgbClr val="366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00034" y="6357958"/>
            <a:ext cx="73581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366426"/>
                </a:solidFill>
                <a:latin typeface="Myriad Pro Black Cond" pitchFamily="34" charset="0"/>
              </a:rPr>
              <a:t>nomos.com.ua | geostrategy.org.ua </a:t>
            </a:r>
          </a:p>
        </p:txBody>
      </p:sp>
      <p:pic>
        <p:nvPicPr>
          <p:cNvPr id="5122" name="Picture 2" descr="Russia sues EU over Third Energy Package 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70" y="1229990"/>
            <a:ext cx="4601519" cy="3855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33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857250"/>
            <a:ext cx="6858000" cy="681038"/>
          </a:xfrm>
        </p:spPr>
        <p:txBody>
          <a:bodyPr/>
          <a:lstStyle/>
          <a:p>
            <a:pPr eaLnBrk="1" hangingPunct="1">
              <a:defRPr/>
            </a:pPr>
            <a:r>
              <a:rPr lang="uk-UA" sz="2100"/>
              <a:t> </a:t>
            </a:r>
            <a:endParaRPr lang="ru-RU" sz="210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72" y="1457499"/>
            <a:ext cx="7399418" cy="4697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4248150" y="2025255"/>
            <a:ext cx="3752850" cy="102512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sz="1350">
              <a:solidFill>
                <a:srgbClr val="FFFFFF"/>
              </a:solidFill>
            </a:endParaRP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3492103" y="3050382"/>
            <a:ext cx="756047" cy="86439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sz="1350">
              <a:solidFill>
                <a:srgbClr val="FFFFFF"/>
              </a:solidFill>
            </a:endParaRPr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 flipV="1">
            <a:off x="3383757" y="2888456"/>
            <a:ext cx="4617244" cy="12430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sz="1350">
              <a:solidFill>
                <a:srgbClr val="FFFFFF"/>
              </a:solidFill>
            </a:endParaRP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 flipV="1">
            <a:off x="4031457" y="3267076"/>
            <a:ext cx="3969544" cy="124182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sz="1350">
              <a:solidFill>
                <a:srgbClr val="FFFFFF"/>
              </a:solidFill>
            </a:endParaRPr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 flipH="1" flipV="1">
            <a:off x="3330180" y="4346972"/>
            <a:ext cx="701278" cy="1619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sz="1350">
              <a:solidFill>
                <a:srgbClr val="FFFFFF"/>
              </a:solidFill>
            </a:endParaRPr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 flipV="1">
            <a:off x="5898088" y="3644503"/>
            <a:ext cx="886898" cy="134646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sz="1350">
              <a:solidFill>
                <a:srgbClr val="FFFFFF"/>
              </a:solidFill>
            </a:endParaRPr>
          </a:p>
        </p:txBody>
      </p:sp>
      <p:sp>
        <p:nvSpPr>
          <p:cNvPr id="6156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057776" y="2619375"/>
            <a:ext cx="270272" cy="323850"/>
          </a:xfrm>
          <a:prstGeom prst="actionButtonInformation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fr-FR" sz="1350">
              <a:solidFill>
                <a:srgbClr val="FFFFFF"/>
              </a:solidFill>
            </a:endParaRPr>
          </a:p>
        </p:txBody>
      </p:sp>
      <p:sp>
        <p:nvSpPr>
          <p:cNvPr id="6157" name="AutoShape 1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166122" y="3482579"/>
            <a:ext cx="270272" cy="323850"/>
          </a:xfrm>
          <a:prstGeom prst="actionButtonInformation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fr-FR" sz="1350">
              <a:solidFill>
                <a:srgbClr val="FFFFFF"/>
              </a:solidFill>
            </a:endParaRPr>
          </a:p>
        </p:txBody>
      </p:sp>
      <p:sp>
        <p:nvSpPr>
          <p:cNvPr id="6158" name="AutoShape 1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489972" y="3861197"/>
            <a:ext cx="270272" cy="323850"/>
          </a:xfrm>
          <a:prstGeom prst="actionButtonInformation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fr-FR" sz="1350">
              <a:solidFill>
                <a:srgbClr val="FFFFFF"/>
              </a:solidFill>
            </a:endParaRPr>
          </a:p>
        </p:txBody>
      </p:sp>
      <p:sp>
        <p:nvSpPr>
          <p:cNvPr id="6159" name="AutoShape 1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706666" y="4832747"/>
            <a:ext cx="270272" cy="323850"/>
          </a:xfrm>
          <a:prstGeom prst="actionButtonInformation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fr-FR" sz="1350">
              <a:solidFill>
                <a:srgbClr val="FFFFFF"/>
              </a:solidFill>
            </a:endParaRPr>
          </a:p>
        </p:txBody>
      </p:sp>
      <p:sp>
        <p:nvSpPr>
          <p:cNvPr id="6160" name="AutoShape 1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410076" y="3752850"/>
            <a:ext cx="270272" cy="323850"/>
          </a:xfrm>
          <a:prstGeom prst="actionButtonInformation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fr-FR" sz="1350">
              <a:solidFill>
                <a:srgbClr val="FFFFFF"/>
              </a:solidFill>
            </a:endParaRPr>
          </a:p>
        </p:txBody>
      </p:sp>
      <p:sp>
        <p:nvSpPr>
          <p:cNvPr id="6161" name="AutoShape 1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301728" y="4131469"/>
            <a:ext cx="270272" cy="323850"/>
          </a:xfrm>
          <a:prstGeom prst="actionButtonInformation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fr-FR" sz="1350">
              <a:solidFill>
                <a:srgbClr val="FFFFFF"/>
              </a:solidFill>
            </a:endParaRPr>
          </a:p>
        </p:txBody>
      </p:sp>
      <p:sp>
        <p:nvSpPr>
          <p:cNvPr id="6162" name="computr2"/>
          <p:cNvSpPr>
            <a:spLocks noEditPoints="1" noChangeArrowheads="1"/>
          </p:cNvSpPr>
          <p:nvPr/>
        </p:nvSpPr>
        <p:spPr bwMode="auto">
          <a:xfrm>
            <a:off x="2357439" y="3699274"/>
            <a:ext cx="756047" cy="76319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FFFFCC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uk-UA" sz="135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6163" name="Line 19"/>
          <p:cNvSpPr>
            <a:spLocks noChangeShapeType="1"/>
          </p:cNvSpPr>
          <p:nvPr/>
        </p:nvSpPr>
        <p:spPr bwMode="auto">
          <a:xfrm flipH="1">
            <a:off x="2897981" y="2834879"/>
            <a:ext cx="2268141" cy="97155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sz="1350">
              <a:solidFill>
                <a:srgbClr val="FFFFFF"/>
              </a:solidFill>
            </a:endParaRPr>
          </a:p>
        </p:txBody>
      </p:sp>
      <p:sp>
        <p:nvSpPr>
          <p:cNvPr id="6164" name="Line 20"/>
          <p:cNvSpPr>
            <a:spLocks noChangeShapeType="1"/>
          </p:cNvSpPr>
          <p:nvPr/>
        </p:nvSpPr>
        <p:spPr bwMode="auto">
          <a:xfrm flipH="1">
            <a:off x="2897981" y="3699272"/>
            <a:ext cx="2376488" cy="16192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sz="1350">
              <a:solidFill>
                <a:srgbClr val="FFFFFF"/>
              </a:solidFill>
            </a:endParaRPr>
          </a:p>
        </p:txBody>
      </p:sp>
      <p:sp>
        <p:nvSpPr>
          <p:cNvPr id="6165" name="Line 21"/>
          <p:cNvSpPr>
            <a:spLocks noChangeShapeType="1"/>
          </p:cNvSpPr>
          <p:nvPr/>
        </p:nvSpPr>
        <p:spPr bwMode="auto">
          <a:xfrm flipH="1" flipV="1">
            <a:off x="2897981" y="3969544"/>
            <a:ext cx="2700338" cy="16192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sz="1350">
              <a:solidFill>
                <a:srgbClr val="FFFFFF"/>
              </a:solidFill>
            </a:endParaRPr>
          </a:p>
        </p:txBody>
      </p:sp>
      <p:sp>
        <p:nvSpPr>
          <p:cNvPr id="6166" name="Line 22"/>
          <p:cNvSpPr>
            <a:spLocks noChangeShapeType="1"/>
          </p:cNvSpPr>
          <p:nvPr/>
        </p:nvSpPr>
        <p:spPr bwMode="auto">
          <a:xfrm flipH="1" flipV="1">
            <a:off x="2897981" y="4076701"/>
            <a:ext cx="2915841" cy="864394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sz="1350">
              <a:solidFill>
                <a:srgbClr val="FFFFFF"/>
              </a:solidFill>
            </a:endParaRPr>
          </a:p>
        </p:txBody>
      </p:sp>
      <p:sp>
        <p:nvSpPr>
          <p:cNvPr id="6167" name="Line 23"/>
          <p:cNvSpPr>
            <a:spLocks noChangeShapeType="1"/>
          </p:cNvSpPr>
          <p:nvPr/>
        </p:nvSpPr>
        <p:spPr bwMode="auto">
          <a:xfrm flipH="1" flipV="1">
            <a:off x="2897982" y="4023122"/>
            <a:ext cx="1512094" cy="270272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sz="1350">
              <a:solidFill>
                <a:srgbClr val="FFFFFF"/>
              </a:solidFill>
            </a:endParaRPr>
          </a:p>
        </p:txBody>
      </p:sp>
      <p:sp>
        <p:nvSpPr>
          <p:cNvPr id="6168" name="Line 24"/>
          <p:cNvSpPr>
            <a:spLocks noChangeShapeType="1"/>
          </p:cNvSpPr>
          <p:nvPr/>
        </p:nvSpPr>
        <p:spPr bwMode="auto">
          <a:xfrm flipH="1">
            <a:off x="2897981" y="3914775"/>
            <a:ext cx="1620441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sz="1350">
              <a:solidFill>
                <a:srgbClr val="FFFFFF"/>
              </a:solidFill>
            </a:endParaRPr>
          </a:p>
        </p:txBody>
      </p:sp>
      <p:sp>
        <p:nvSpPr>
          <p:cNvPr id="6169" name="Rectangle 25"/>
          <p:cNvSpPr>
            <a:spLocks noChangeArrowheads="1"/>
          </p:cNvSpPr>
          <p:nvPr/>
        </p:nvSpPr>
        <p:spPr bwMode="auto">
          <a:xfrm>
            <a:off x="3492103" y="92205"/>
            <a:ext cx="5948958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100" b="1" dirty="0">
                <a:solidFill>
                  <a:schemeClr val="accent3">
                    <a:lumMod val="50000"/>
                  </a:schemeClr>
                </a:solidFill>
                <a:cs typeface="Arial" panose="020B0604020202020204" pitchFamily="34" charset="0"/>
              </a:rPr>
              <a:t>Scheme of the Transparency Regime for Trans-border Gas Flows</a:t>
            </a:r>
            <a:r>
              <a:rPr lang="uk-UA" sz="2100" b="1" dirty="0">
                <a:solidFill>
                  <a:schemeClr val="accent3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endParaRPr lang="en-US" sz="2100" b="1" dirty="0">
              <a:solidFill>
                <a:schemeClr val="accent3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100" b="1" dirty="0">
                <a:solidFill>
                  <a:schemeClr val="accent3">
                    <a:lumMod val="50000"/>
                  </a:schemeClr>
                </a:solidFill>
                <a:cs typeface="Arial" panose="020B0604020202020204" pitchFamily="34" charset="0"/>
              </a:rPr>
              <a:t>as an Early Warning Mechanism  </a:t>
            </a:r>
            <a:endParaRPr lang="ru-RU" sz="2100" b="1" dirty="0">
              <a:solidFill>
                <a:schemeClr val="accent3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170" name="computr2"/>
          <p:cNvSpPr>
            <a:spLocks noEditPoints="1" noChangeArrowheads="1"/>
          </p:cNvSpPr>
          <p:nvPr/>
        </p:nvSpPr>
        <p:spPr bwMode="auto">
          <a:xfrm>
            <a:off x="5922170" y="2943225"/>
            <a:ext cx="756047" cy="763191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FFFFCC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uk-UA" sz="135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6171" name="computr2"/>
          <p:cNvSpPr>
            <a:spLocks noEditPoints="1" noChangeArrowheads="1"/>
          </p:cNvSpPr>
          <p:nvPr/>
        </p:nvSpPr>
        <p:spPr bwMode="auto">
          <a:xfrm>
            <a:off x="4680347" y="3861199"/>
            <a:ext cx="756047" cy="76319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FFFFCC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uk-UA" sz="135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6172" name="AutoShape 2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733926" y="4670822"/>
            <a:ext cx="270272" cy="323850"/>
          </a:xfrm>
          <a:prstGeom prst="actionButtonInformation">
            <a:avLst/>
          </a:prstGeom>
          <a:solidFill>
            <a:srgbClr val="CC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fr-FR" sz="1350">
              <a:solidFill>
                <a:srgbClr val="FFFFFF"/>
              </a:solidFill>
            </a:endParaRPr>
          </a:p>
        </p:txBody>
      </p:sp>
      <p:sp>
        <p:nvSpPr>
          <p:cNvPr id="6173" name="Line 29"/>
          <p:cNvSpPr>
            <a:spLocks noChangeShapeType="1"/>
          </p:cNvSpPr>
          <p:nvPr/>
        </p:nvSpPr>
        <p:spPr bwMode="auto">
          <a:xfrm flipH="1" flipV="1">
            <a:off x="2897983" y="4185048"/>
            <a:ext cx="1889522" cy="702469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sz="1350">
              <a:solidFill>
                <a:srgbClr val="FFFFFF"/>
              </a:solidFill>
            </a:endParaRPr>
          </a:p>
        </p:txBody>
      </p:sp>
      <p:sp>
        <p:nvSpPr>
          <p:cNvPr id="6174" name="Line 30"/>
          <p:cNvSpPr>
            <a:spLocks noChangeShapeType="1"/>
          </p:cNvSpPr>
          <p:nvPr/>
        </p:nvSpPr>
        <p:spPr bwMode="auto">
          <a:xfrm>
            <a:off x="5274469" y="2781300"/>
            <a:ext cx="809625" cy="2155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sz="1350">
              <a:solidFill>
                <a:srgbClr val="FFFFFF"/>
              </a:solidFill>
            </a:endParaRPr>
          </a:p>
        </p:txBody>
      </p:sp>
      <p:sp>
        <p:nvSpPr>
          <p:cNvPr id="6175" name="Line 31"/>
          <p:cNvSpPr>
            <a:spLocks noChangeShapeType="1"/>
          </p:cNvSpPr>
          <p:nvPr/>
        </p:nvSpPr>
        <p:spPr bwMode="auto">
          <a:xfrm flipV="1">
            <a:off x="5436394" y="3105150"/>
            <a:ext cx="647700" cy="5393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sz="1350">
              <a:solidFill>
                <a:srgbClr val="FFFFFF"/>
              </a:solidFill>
            </a:endParaRPr>
          </a:p>
        </p:txBody>
      </p:sp>
      <p:sp>
        <p:nvSpPr>
          <p:cNvPr id="6176" name="Line 32"/>
          <p:cNvSpPr>
            <a:spLocks noChangeShapeType="1"/>
          </p:cNvSpPr>
          <p:nvPr/>
        </p:nvSpPr>
        <p:spPr bwMode="auto">
          <a:xfrm flipV="1">
            <a:off x="5760244" y="3158730"/>
            <a:ext cx="323850" cy="86439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sz="1350">
              <a:solidFill>
                <a:srgbClr val="FFFFFF"/>
              </a:solidFill>
            </a:endParaRPr>
          </a:p>
        </p:txBody>
      </p:sp>
      <p:sp>
        <p:nvSpPr>
          <p:cNvPr id="6177" name="Line 33"/>
          <p:cNvSpPr>
            <a:spLocks noChangeShapeType="1"/>
          </p:cNvSpPr>
          <p:nvPr/>
        </p:nvSpPr>
        <p:spPr bwMode="auto">
          <a:xfrm flipV="1">
            <a:off x="4680347" y="3050382"/>
            <a:ext cx="1403747" cy="86439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sz="1350">
              <a:solidFill>
                <a:srgbClr val="FFFFFF"/>
              </a:solidFill>
            </a:endParaRPr>
          </a:p>
        </p:txBody>
      </p:sp>
      <p:sp>
        <p:nvSpPr>
          <p:cNvPr id="6178" name="Line 34"/>
          <p:cNvSpPr>
            <a:spLocks noChangeShapeType="1"/>
          </p:cNvSpPr>
          <p:nvPr/>
        </p:nvSpPr>
        <p:spPr bwMode="auto">
          <a:xfrm flipV="1">
            <a:off x="4518422" y="3158730"/>
            <a:ext cx="1565672" cy="11346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sz="1350">
              <a:solidFill>
                <a:srgbClr val="FFFFFF"/>
              </a:solidFill>
            </a:endParaRPr>
          </a:p>
        </p:txBody>
      </p:sp>
      <p:sp>
        <p:nvSpPr>
          <p:cNvPr id="6179" name="Line 35"/>
          <p:cNvSpPr>
            <a:spLocks noChangeShapeType="1"/>
          </p:cNvSpPr>
          <p:nvPr/>
        </p:nvSpPr>
        <p:spPr bwMode="auto">
          <a:xfrm flipV="1">
            <a:off x="5004197" y="3213497"/>
            <a:ext cx="1079897" cy="1619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sz="1350">
              <a:solidFill>
                <a:srgbClr val="FFFFFF"/>
              </a:solidFill>
            </a:endParaRPr>
          </a:p>
        </p:txBody>
      </p:sp>
      <p:sp>
        <p:nvSpPr>
          <p:cNvPr id="6180" name="Line 36"/>
          <p:cNvSpPr>
            <a:spLocks noChangeShapeType="1"/>
          </p:cNvSpPr>
          <p:nvPr/>
        </p:nvSpPr>
        <p:spPr bwMode="auto">
          <a:xfrm flipV="1">
            <a:off x="5868592" y="3267076"/>
            <a:ext cx="215503" cy="156567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sz="1350">
              <a:solidFill>
                <a:srgbClr val="FFFFFF"/>
              </a:solidFill>
            </a:endParaRPr>
          </a:p>
        </p:txBody>
      </p:sp>
      <p:sp>
        <p:nvSpPr>
          <p:cNvPr id="6181" name="AutoShape 13"/>
          <p:cNvSpPr>
            <a:spLocks noChangeArrowheads="1"/>
          </p:cNvSpPr>
          <p:nvPr/>
        </p:nvSpPr>
        <p:spPr bwMode="auto">
          <a:xfrm rot="-412894">
            <a:off x="2681287" y="3482578"/>
            <a:ext cx="3671888" cy="214313"/>
          </a:xfrm>
          <a:prstGeom prst="leftRightArrow">
            <a:avLst>
              <a:gd name="adj1" fmla="val 50000"/>
              <a:gd name="adj2" fmla="val 342667"/>
            </a:avLst>
          </a:prstGeom>
          <a:solidFill>
            <a:srgbClr val="FF00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sz="2100">
              <a:solidFill>
                <a:srgbClr val="FFFFFF"/>
              </a:solidFill>
            </a:endParaRPr>
          </a:p>
        </p:txBody>
      </p:sp>
      <p:sp>
        <p:nvSpPr>
          <p:cNvPr id="6182" name="AutoShape 14"/>
          <p:cNvSpPr>
            <a:spLocks noChangeArrowheads="1"/>
          </p:cNvSpPr>
          <p:nvPr/>
        </p:nvSpPr>
        <p:spPr bwMode="auto">
          <a:xfrm rot="8784653" flipV="1">
            <a:off x="4860132" y="3656410"/>
            <a:ext cx="1426369" cy="214313"/>
          </a:xfrm>
          <a:prstGeom prst="leftRightArrow">
            <a:avLst>
              <a:gd name="adj1" fmla="val 50000"/>
              <a:gd name="adj2" fmla="val 133111"/>
            </a:avLst>
          </a:prstGeom>
          <a:solidFill>
            <a:srgbClr val="FF00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sz="2100">
              <a:solidFill>
                <a:srgbClr val="FFFFFF"/>
              </a:solidFill>
            </a:endParaRPr>
          </a:p>
        </p:txBody>
      </p:sp>
      <p:sp>
        <p:nvSpPr>
          <p:cNvPr id="6183" name="AutoShape 15"/>
          <p:cNvSpPr>
            <a:spLocks noChangeArrowheads="1"/>
          </p:cNvSpPr>
          <p:nvPr/>
        </p:nvSpPr>
        <p:spPr bwMode="auto">
          <a:xfrm rot="11169496" flipV="1">
            <a:off x="2631281" y="3843337"/>
            <a:ext cx="2430066" cy="261938"/>
          </a:xfrm>
          <a:prstGeom prst="leftRightArrow">
            <a:avLst>
              <a:gd name="adj1" fmla="val 50000"/>
              <a:gd name="adj2" fmla="val 185545"/>
            </a:avLst>
          </a:prstGeom>
          <a:solidFill>
            <a:srgbClr val="FF00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sz="2100">
              <a:solidFill>
                <a:srgbClr val="FFFFFF"/>
              </a:solidFill>
            </a:endParaRPr>
          </a:p>
        </p:txBody>
      </p:sp>
      <p:sp>
        <p:nvSpPr>
          <p:cNvPr id="6184" name="Text Box 16"/>
          <p:cNvSpPr txBox="1">
            <a:spLocks noChangeArrowheads="1"/>
          </p:cNvSpPr>
          <p:nvPr/>
        </p:nvSpPr>
        <p:spPr bwMode="auto">
          <a:xfrm>
            <a:off x="3275410" y="3105151"/>
            <a:ext cx="1727597" cy="507831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350" b="1">
                <a:solidFill>
                  <a:srgbClr val="000000"/>
                </a:solidFill>
                <a:latin typeface="Arial Black" panose="020B0A04020102020204" pitchFamily="34" charset="0"/>
              </a:rPr>
              <a:t>on-line verification</a:t>
            </a:r>
            <a:endParaRPr lang="ru-RU" sz="1350" b="1">
              <a:solidFill>
                <a:srgbClr val="000000"/>
              </a:solidFill>
              <a:latin typeface="Arial Black" panose="020B0A04020102020204" pitchFamily="34" charset="0"/>
            </a:endParaRPr>
          </a:p>
        </p:txBody>
      </p:sp>
      <p:sp>
        <p:nvSpPr>
          <p:cNvPr id="6185" name="AutoShape 6"/>
          <p:cNvSpPr>
            <a:spLocks noChangeArrowheads="1"/>
          </p:cNvSpPr>
          <p:nvPr/>
        </p:nvSpPr>
        <p:spPr bwMode="auto">
          <a:xfrm>
            <a:off x="5716327" y="2240757"/>
            <a:ext cx="1431131" cy="540544"/>
          </a:xfrm>
          <a:prstGeom prst="wedgeRectCallout">
            <a:avLst>
              <a:gd name="adj1" fmla="val 74458"/>
              <a:gd name="adj2" fmla="val -24889"/>
            </a:avLst>
          </a:prstGeom>
          <a:solidFill>
            <a:srgbClr val="FFFF00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350" b="1" dirty="0">
                <a:solidFill>
                  <a:srgbClr val="FF0000"/>
                </a:solidFill>
              </a:rPr>
              <a:t>Exporter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350" b="1" dirty="0">
                <a:solidFill>
                  <a:srgbClr val="FF0000"/>
                </a:solidFill>
              </a:rPr>
              <a:t>(RU)</a:t>
            </a:r>
            <a:endParaRPr lang="ru-RU" sz="1350" b="1" dirty="0">
              <a:solidFill>
                <a:srgbClr val="FF0000"/>
              </a:solidFill>
            </a:endParaRPr>
          </a:p>
        </p:txBody>
      </p:sp>
      <p:sp>
        <p:nvSpPr>
          <p:cNvPr id="6186" name="AutoShape 7"/>
          <p:cNvSpPr>
            <a:spLocks noChangeArrowheads="1"/>
          </p:cNvSpPr>
          <p:nvPr/>
        </p:nvSpPr>
        <p:spPr bwMode="auto">
          <a:xfrm>
            <a:off x="4572001" y="5264945"/>
            <a:ext cx="1512094" cy="735806"/>
          </a:xfrm>
          <a:prstGeom prst="wedgeRectCallout">
            <a:avLst>
              <a:gd name="adj1" fmla="val 8505"/>
              <a:gd name="adj2" fmla="val -164241"/>
            </a:avLst>
          </a:prstGeom>
          <a:solidFill>
            <a:srgbClr val="FFFF00"/>
          </a:solidFill>
          <a:ln w="19050">
            <a:solidFill>
              <a:srgbClr val="A5002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350" b="1">
                <a:solidFill>
                  <a:srgbClr val="FF0000"/>
                </a:solidFill>
              </a:rPr>
              <a:t>Transmitters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350" b="1">
                <a:solidFill>
                  <a:srgbClr val="FF0000"/>
                </a:solidFill>
              </a:rPr>
              <a:t>EaP countries (UA, BY, MD)</a:t>
            </a:r>
            <a:endParaRPr lang="ru-RU" sz="1350" b="1">
              <a:solidFill>
                <a:srgbClr val="FF0000"/>
              </a:solidFill>
            </a:endParaRPr>
          </a:p>
        </p:txBody>
      </p:sp>
      <p:sp>
        <p:nvSpPr>
          <p:cNvPr id="6187" name="AutoShape 8"/>
          <p:cNvSpPr>
            <a:spLocks noChangeArrowheads="1"/>
          </p:cNvSpPr>
          <p:nvPr/>
        </p:nvSpPr>
        <p:spPr bwMode="auto">
          <a:xfrm>
            <a:off x="1656160" y="4725592"/>
            <a:ext cx="1457325" cy="539353"/>
          </a:xfrm>
          <a:prstGeom prst="wedgeRectCallout">
            <a:avLst>
              <a:gd name="adj1" fmla="val 67894"/>
              <a:gd name="adj2" fmla="val -111810"/>
            </a:avLst>
          </a:prstGeom>
          <a:solidFill>
            <a:srgbClr val="FFFF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350" b="1" dirty="0">
                <a:solidFill>
                  <a:srgbClr val="FF0000"/>
                </a:solidFill>
              </a:rPr>
              <a:t>Importer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350" b="1" dirty="0">
                <a:solidFill>
                  <a:srgbClr val="FF0000"/>
                </a:solidFill>
              </a:rPr>
              <a:t>(EU)</a:t>
            </a:r>
            <a:endParaRPr lang="ru-RU" sz="1350" b="1" dirty="0">
              <a:solidFill>
                <a:srgbClr val="FF0000"/>
              </a:solidFill>
            </a:endParaRPr>
          </a:p>
        </p:txBody>
      </p:sp>
      <p:sp>
        <p:nvSpPr>
          <p:cNvPr id="6188" name="Text Box 44"/>
          <p:cNvSpPr txBox="1">
            <a:spLocks noChangeArrowheads="1"/>
          </p:cNvSpPr>
          <p:nvPr/>
        </p:nvSpPr>
        <p:spPr bwMode="auto">
          <a:xfrm>
            <a:off x="1112307" y="1592525"/>
            <a:ext cx="285257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350" b="1" dirty="0">
                <a:solidFill>
                  <a:srgbClr val="FF0000"/>
                </a:solidFill>
                <a:latin typeface="Arial Black" panose="020B0A04020102020204" pitchFamily="34" charset="0"/>
              </a:rPr>
              <a:t>1. WORKING PRESSURE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350" b="1" dirty="0">
                <a:solidFill>
                  <a:srgbClr val="FF0000"/>
                </a:solidFill>
                <a:latin typeface="Arial Black" panose="020B0A04020102020204" pitchFamily="34" charset="0"/>
              </a:rPr>
              <a:t>2. INCOMING / OUTCOMING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350" b="1" dirty="0">
                <a:solidFill>
                  <a:srgbClr val="FF0000"/>
                </a:solidFill>
                <a:latin typeface="Arial Black" panose="020B0A04020102020204" pitchFamily="34" charset="0"/>
              </a:rPr>
              <a:t>VOLUMES (DAYLY)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135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05553"/>
            <a:ext cx="1018120" cy="597460"/>
          </a:xfrm>
          <a:prstGeom prst="rect">
            <a:avLst/>
          </a:prstGeom>
        </p:spPr>
      </p:pic>
      <p:pic>
        <p:nvPicPr>
          <p:cNvPr id="44" name="Рисунок 43" descr="Synerging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1783" y="283753"/>
            <a:ext cx="1731538" cy="498758"/>
          </a:xfrm>
          <a:prstGeom prst="rect">
            <a:avLst/>
          </a:prstGeom>
        </p:spPr>
      </p:pic>
      <p:cxnSp>
        <p:nvCxnSpPr>
          <p:cNvPr id="45" name="Прямая соединительная линия 23"/>
          <p:cNvCxnSpPr/>
          <p:nvPr/>
        </p:nvCxnSpPr>
        <p:spPr>
          <a:xfrm rot="16200000" flipH="1">
            <a:off x="3049081" y="515342"/>
            <a:ext cx="500062" cy="1388"/>
          </a:xfrm>
          <a:prstGeom prst="line">
            <a:avLst/>
          </a:prstGeom>
          <a:ln w="12700">
            <a:solidFill>
              <a:srgbClr val="366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кутник 2"/>
          <p:cNvSpPr/>
          <p:nvPr/>
        </p:nvSpPr>
        <p:spPr>
          <a:xfrm>
            <a:off x="251520" y="6368346"/>
            <a:ext cx="26290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366426"/>
                </a:solidFill>
                <a:latin typeface="Myriad Pro Black Cond" pitchFamily="34" charset="0"/>
              </a:rPr>
              <a:t>nomos.com.ua | geostrategy.org.ua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740352" y="6357958"/>
            <a:ext cx="9036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rgbClr val="366426"/>
                </a:solidFill>
                <a:latin typeface="Myriad Pro Black Cond" pitchFamily="34" charset="0"/>
              </a:rPr>
              <a:t>№ стр.</a:t>
            </a:r>
            <a:r>
              <a:rPr lang="en-US" sz="1200" dirty="0" smtClean="0">
                <a:solidFill>
                  <a:srgbClr val="366426"/>
                </a:solidFill>
                <a:latin typeface="Myriad Pro Black Cond" pitchFamily="34" charset="0"/>
              </a:rPr>
              <a:t> 8</a:t>
            </a:r>
            <a:endParaRPr lang="ru-RU" sz="1200" dirty="0">
              <a:solidFill>
                <a:srgbClr val="366426"/>
              </a:solidFill>
              <a:latin typeface="Myriad Pro Black Con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38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571472" y="5357827"/>
            <a:ext cx="4286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1200" b="1" dirty="0">
                <a:latin typeface="Myriad Pro SemiCond" pitchFamily="34" charset="0"/>
                <a:hlinkClick r:id="rId3"/>
              </a:rPr>
              <a:t>http://</a:t>
            </a:r>
            <a:r>
              <a:rPr lang="de-DE" sz="1200" b="1" dirty="0" smtClean="0">
                <a:latin typeface="Myriad Pro SemiCond" pitchFamily="34" charset="0"/>
                <a:hlinkClick r:id="rId3"/>
              </a:rPr>
              <a:t>tsn.ua/politika/ukrayina-pidpisala-ekonomichnu-chastini-ugodi-pro-asociaciyu-z-yes-356567.html</a:t>
            </a:r>
            <a:r>
              <a:rPr lang="uk-UA" sz="1200" b="1" dirty="0" smtClean="0">
                <a:latin typeface="Myriad Pro SemiCond" pitchFamily="34" charset="0"/>
              </a:rPr>
              <a:t> </a:t>
            </a:r>
            <a:endParaRPr lang="ru-RU" sz="1200" b="1" dirty="0">
              <a:latin typeface="Myriad Pro SemiCond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30844" y="1196752"/>
            <a:ext cx="335758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>
              <a:spcAft>
                <a:spcPts val="1200"/>
              </a:spcAft>
              <a:buBlip>
                <a:blip r:embed="rId4"/>
              </a:buBlip>
            </a:pPr>
            <a:r>
              <a:rPr lang="en-US" sz="1600" dirty="0" smtClean="0">
                <a:latin typeface="Myriad Pro" pitchFamily="34" charset="0"/>
              </a:rPr>
              <a:t>Acceleration of unbundling procedures in energy sector;</a:t>
            </a:r>
            <a:endParaRPr lang="uk-UA" sz="1600" dirty="0" smtClean="0">
              <a:latin typeface="Myriad Pro" pitchFamily="34" charset="0"/>
            </a:endParaRPr>
          </a:p>
          <a:p>
            <a:pPr lvl="1" algn="just">
              <a:spcAft>
                <a:spcPts val="1200"/>
              </a:spcAft>
              <a:buBlip>
                <a:blip r:embed="rId4"/>
              </a:buBlip>
            </a:pPr>
            <a:r>
              <a:rPr lang="en-US" sz="1600" dirty="0" smtClean="0">
                <a:latin typeface="Myriad Pro" pitchFamily="34" charset="0"/>
              </a:rPr>
              <a:t>Strong commitments toward energy efficiency measures;</a:t>
            </a:r>
          </a:p>
          <a:p>
            <a:pPr lvl="1" algn="just">
              <a:spcAft>
                <a:spcPts val="1200"/>
              </a:spcAft>
              <a:buBlip>
                <a:blip r:embed="rId4"/>
              </a:buBlip>
            </a:pPr>
            <a:r>
              <a:rPr lang="en-US" sz="1600" dirty="0" smtClean="0">
                <a:latin typeface="Myriad Pro" pitchFamily="34" charset="0"/>
              </a:rPr>
              <a:t>Regular information on energy production, transportation and consumption;</a:t>
            </a:r>
          </a:p>
          <a:p>
            <a:pPr lvl="1" algn="just">
              <a:spcAft>
                <a:spcPts val="1200"/>
              </a:spcAft>
              <a:buBlip>
                <a:blip r:embed="rId4"/>
              </a:buBlip>
            </a:pPr>
            <a:r>
              <a:rPr lang="en-US" sz="1600" dirty="0" smtClean="0">
                <a:latin typeface="Myriad Pro" pitchFamily="34" charset="0"/>
              </a:rPr>
              <a:t>Gradual introduction of market based pricing for gas, electricity and heat;</a:t>
            </a:r>
          </a:p>
          <a:p>
            <a:pPr lvl="1" algn="just">
              <a:spcAft>
                <a:spcPts val="1200"/>
              </a:spcAft>
              <a:buBlip>
                <a:blip r:embed="rId4"/>
              </a:buBlip>
            </a:pPr>
            <a:r>
              <a:rPr lang="en-US" sz="1600" dirty="0" smtClean="0">
                <a:latin typeface="Myriad Pro" pitchFamily="34" charset="0"/>
              </a:rPr>
              <a:t>Change of gas delivery point for gas to the borders of Energy Community Treaty signatories;</a:t>
            </a:r>
          </a:p>
          <a:p>
            <a:pPr lvl="1" algn="just">
              <a:spcAft>
                <a:spcPts val="1200"/>
              </a:spcAft>
              <a:buBlip>
                <a:blip r:embed="rId4"/>
              </a:buBlip>
            </a:pPr>
            <a:r>
              <a:rPr lang="en-US" sz="1600" dirty="0" smtClean="0">
                <a:latin typeface="Myriad Pro" pitchFamily="34" charset="0"/>
              </a:rPr>
              <a:t>Transparent tariff setting and access to UGSF for EU companies.</a:t>
            </a:r>
            <a:endParaRPr lang="ru-RU" sz="1600" dirty="0" smtClean="0">
              <a:latin typeface="Myriad Pro" pitchFamily="34" charset="0"/>
            </a:endParaRPr>
          </a:p>
          <a:p>
            <a:pPr algn="just">
              <a:spcAft>
                <a:spcPts val="1200"/>
              </a:spcAft>
            </a:pPr>
            <a:endParaRPr lang="en-US" sz="1600" dirty="0" smtClean="0">
              <a:latin typeface="Myriad Pro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5400000">
            <a:off x="3001158" y="3713958"/>
            <a:ext cx="4286280" cy="1588"/>
          </a:xfrm>
          <a:prstGeom prst="line">
            <a:avLst/>
          </a:prstGeom>
          <a:ln w="12700">
            <a:solidFill>
              <a:srgbClr val="73A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 descr="Nomo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56" y="400589"/>
            <a:ext cx="1019181" cy="599519"/>
          </a:xfrm>
          <a:prstGeom prst="rect">
            <a:avLst/>
          </a:prstGeom>
        </p:spPr>
      </p:pic>
      <p:pic>
        <p:nvPicPr>
          <p:cNvPr id="21" name="Рисунок 20" descr="Synerging-0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4480" y="500043"/>
            <a:ext cx="1731538" cy="49875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857620" y="428604"/>
            <a:ext cx="4714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pc="20" dirty="0" smtClean="0">
                <a:solidFill>
                  <a:srgbClr val="366426"/>
                </a:solidFill>
                <a:latin typeface="Myriad Pro Black Cond" pitchFamily="34" charset="0"/>
              </a:rPr>
              <a:t>Recommendations (Ukraine and other Energy Community members)</a:t>
            </a:r>
            <a:endParaRPr lang="ru-RU" sz="2000" b="1" spc="20" dirty="0">
              <a:solidFill>
                <a:srgbClr val="366426"/>
              </a:solidFill>
              <a:latin typeface="Myriad Pro Black Cond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858148" y="6357958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rgbClr val="366426"/>
                </a:solidFill>
                <a:latin typeface="Myriad Pro Black Cond" pitchFamily="34" charset="0"/>
              </a:rPr>
              <a:t>№ стр.</a:t>
            </a:r>
            <a:r>
              <a:rPr lang="en-US" sz="1200" dirty="0">
                <a:solidFill>
                  <a:srgbClr val="366426"/>
                </a:solidFill>
                <a:latin typeface="Myriad Pro Black Cond" pitchFamily="34" charset="0"/>
              </a:rPr>
              <a:t>9</a:t>
            </a:r>
            <a:endParaRPr lang="ru-RU" sz="1200" dirty="0">
              <a:solidFill>
                <a:srgbClr val="366426"/>
              </a:solidFill>
              <a:latin typeface="Myriad Pro Black Cond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rot="16200000" flipH="1">
            <a:off x="3465407" y="749379"/>
            <a:ext cx="500062" cy="1388"/>
          </a:xfrm>
          <a:prstGeom prst="line">
            <a:avLst/>
          </a:prstGeom>
          <a:ln w="12700">
            <a:solidFill>
              <a:srgbClr val="366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427802" y="5572140"/>
            <a:ext cx="286546" cy="794"/>
          </a:xfrm>
          <a:prstGeom prst="line">
            <a:avLst/>
          </a:prstGeom>
          <a:ln w="12700">
            <a:solidFill>
              <a:srgbClr val="366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00034" y="6357958"/>
            <a:ext cx="73581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366426"/>
                </a:solidFill>
                <a:latin typeface="Myriad Pro Black Cond" pitchFamily="34" charset="0"/>
              </a:rPr>
              <a:t>nomos.com.ua | geostrategy.org.ua </a:t>
            </a:r>
          </a:p>
        </p:txBody>
      </p:sp>
      <p:pic>
        <p:nvPicPr>
          <p:cNvPr id="6146" name="Picture 2" descr="http://i.ytimg.com/vi/AVVGjqZEt4Q/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49" y="1638697"/>
            <a:ext cx="4572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69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1828</TotalTime>
  <Words>786</Words>
  <Application>Microsoft Office PowerPoint</Application>
  <PresentationFormat>Екран (4:3)</PresentationFormat>
  <Paragraphs>107</Paragraphs>
  <Slides>10</Slides>
  <Notes>9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слайдів</vt:lpstr>
      </vt:variant>
      <vt:variant>
        <vt:i4>10</vt:i4>
      </vt:variant>
    </vt:vector>
  </HeadingPairs>
  <TitlesOfParts>
    <vt:vector size="20" baseType="lpstr">
      <vt:lpstr>Arial</vt:lpstr>
      <vt:lpstr>Arial Black</vt:lpstr>
      <vt:lpstr>Calibri</vt:lpstr>
      <vt:lpstr>Myriad Pro</vt:lpstr>
      <vt:lpstr>Myriad Pro Black Cond</vt:lpstr>
      <vt:lpstr>Myriad Pro Cond</vt:lpstr>
      <vt:lpstr>Myriad Pro SemiCond</vt:lpstr>
      <vt:lpstr>Verdana</vt:lpstr>
      <vt:lpstr>Тема Office</vt:lpstr>
      <vt:lpstr>1_Тема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</vt:lpstr>
      <vt:lpstr>Презентація PowerPoint</vt:lpstr>
      <vt:lpstr>Center NOMOS</vt:lpstr>
    </vt:vector>
  </TitlesOfParts>
  <Company>SILA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sila-art</dc:creator>
  <cp:lastModifiedBy>Andrii Chubyk</cp:lastModifiedBy>
  <cp:revision>192</cp:revision>
  <dcterms:created xsi:type="dcterms:W3CDTF">2013-09-11T13:33:23Z</dcterms:created>
  <dcterms:modified xsi:type="dcterms:W3CDTF">2014-11-05T07:32:59Z</dcterms:modified>
</cp:coreProperties>
</file>