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8" r:id="rId2"/>
    <p:sldMasterId id="2147483720" r:id="rId3"/>
    <p:sldMasterId id="2147483732" r:id="rId4"/>
    <p:sldMasterId id="2147483744" r:id="rId5"/>
    <p:sldMasterId id="2147483768" r:id="rId6"/>
  </p:sldMasterIdLst>
  <p:notesMasterIdLst>
    <p:notesMasterId r:id="rId23"/>
  </p:notesMasterIdLst>
  <p:sldIdLst>
    <p:sldId id="261" r:id="rId7"/>
    <p:sldId id="267" r:id="rId8"/>
    <p:sldId id="269" r:id="rId9"/>
    <p:sldId id="270" r:id="rId10"/>
    <p:sldId id="271" r:id="rId11"/>
    <p:sldId id="272" r:id="rId12"/>
    <p:sldId id="273" r:id="rId13"/>
    <p:sldId id="266" r:id="rId14"/>
    <p:sldId id="262" r:id="rId15"/>
    <p:sldId id="274" r:id="rId16"/>
    <p:sldId id="275" r:id="rId17"/>
    <p:sldId id="264" r:id="rId18"/>
    <p:sldId id="268" r:id="rId19"/>
    <p:sldId id="258" r:id="rId20"/>
    <p:sldId id="276" r:id="rId21"/>
    <p:sldId id="263"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00"/>
    <a:srgbClr val="FFFF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sorterViewPr>
    <p:cViewPr>
      <p:scale>
        <a:sx n="134" d="100"/>
        <a:sy n="134" d="100"/>
      </p:scale>
      <p:origin x="0" y="-108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5BE0A0-D44A-45FF-BF57-DD39D739E071}" type="datetimeFigureOut">
              <a:rPr lang="uk-UA" smtClean="0"/>
              <a:t>19.02.2014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17058-4839-4C69-9134-A0F68103C66A}" type="slidenum">
              <a:rPr lang="uk-UA" smtClean="0"/>
              <a:t>‹№›</a:t>
            </a:fld>
            <a:endParaRPr lang="uk-UA"/>
          </a:p>
        </p:txBody>
      </p:sp>
    </p:spTree>
    <p:extLst>
      <p:ext uri="{BB962C8B-B14F-4D97-AF65-F5344CB8AC3E}">
        <p14:creationId xmlns:p14="http://schemas.microsoft.com/office/powerpoint/2010/main" val="169131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168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D3DA247-2008-42C2-8BA5-843C5BA4FF5D}" type="slidenum">
              <a:rPr lang="ru-RU" smtClean="0">
                <a:solidFill>
                  <a:prstClr val="black"/>
                </a:solidFill>
              </a:rPr>
              <a:pPr fontAlgn="base">
                <a:spcBef>
                  <a:spcPct val="0"/>
                </a:spcBef>
                <a:spcAft>
                  <a:spcPct val="0"/>
                </a:spcAft>
                <a:defRPr/>
              </a:pPr>
              <a:t>1</a:t>
            </a:fld>
            <a:endParaRPr lang="ru-RU" smtClean="0">
              <a:solidFill>
                <a:prstClr val="black"/>
              </a:solidFill>
            </a:endParaRPr>
          </a:p>
        </p:txBody>
      </p:sp>
    </p:spTree>
    <p:extLst>
      <p:ext uri="{BB962C8B-B14F-4D97-AF65-F5344CB8AC3E}">
        <p14:creationId xmlns:p14="http://schemas.microsoft.com/office/powerpoint/2010/main" val="1163891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37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4CC1CA-382A-49C6-BA28-7A2EA702ACCB}" type="slidenum">
              <a:rPr lang="ru-RU" smtClean="0">
                <a:solidFill>
                  <a:prstClr val="black"/>
                </a:solidFill>
              </a:rPr>
              <a:pPr fontAlgn="base">
                <a:spcBef>
                  <a:spcPct val="0"/>
                </a:spcBef>
                <a:spcAft>
                  <a:spcPct val="0"/>
                </a:spcAft>
                <a:defRPr/>
              </a:pPr>
              <a:t>16</a:t>
            </a:fld>
            <a:endParaRPr lang="ru-RU" smtClean="0">
              <a:solidFill>
                <a:prstClr val="black"/>
              </a:solidFill>
            </a:endParaRPr>
          </a:p>
        </p:txBody>
      </p:sp>
    </p:spTree>
    <p:extLst>
      <p:ext uri="{BB962C8B-B14F-4D97-AF65-F5344CB8AC3E}">
        <p14:creationId xmlns:p14="http://schemas.microsoft.com/office/powerpoint/2010/main" val="4224630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4BB8669-F36F-41A9-BFFB-4B96FBFF85F6}" type="datetimeFigureOut">
              <a:rPr lang="ru-RU"/>
              <a:pPr>
                <a:defRPr/>
              </a:pPr>
              <a:t>19.02.2014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6BF6C9-C23C-450B-B370-43C7E3ADCFF5}" type="slidenum">
              <a:rPr lang="ru-RU"/>
              <a:pPr>
                <a:defRPr/>
              </a:pPr>
              <a:t>‹№›</a:t>
            </a:fld>
            <a:endParaRPr lang="ru-RU"/>
          </a:p>
        </p:txBody>
      </p:sp>
    </p:spTree>
    <p:extLst>
      <p:ext uri="{BB962C8B-B14F-4D97-AF65-F5344CB8AC3E}">
        <p14:creationId xmlns:p14="http://schemas.microsoft.com/office/powerpoint/2010/main" val="2675769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2FD2764-1605-4076-91EE-1DE079B41025}" type="datetimeFigureOut">
              <a:rPr lang="ru-RU"/>
              <a:pPr>
                <a:defRPr/>
              </a:pPr>
              <a:t>19.02.2014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3BDF00D-BE69-4904-B025-1C8B581289B3}" type="slidenum">
              <a:rPr lang="ru-RU"/>
              <a:pPr>
                <a:defRPr/>
              </a:pPr>
              <a:t>‹№›</a:t>
            </a:fld>
            <a:endParaRPr lang="ru-RU"/>
          </a:p>
        </p:txBody>
      </p:sp>
    </p:spTree>
    <p:extLst>
      <p:ext uri="{BB962C8B-B14F-4D97-AF65-F5344CB8AC3E}">
        <p14:creationId xmlns:p14="http://schemas.microsoft.com/office/powerpoint/2010/main" val="31374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9441F03-B800-4034-964F-444A02CB204E}" type="datetimeFigureOut">
              <a:rPr lang="ru-RU"/>
              <a:pPr>
                <a:defRPr/>
              </a:pPr>
              <a:t>19.02.2014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01F5A49-B591-4F27-9D0E-43F67A0DAC73}" type="slidenum">
              <a:rPr lang="ru-RU"/>
              <a:pPr>
                <a:defRPr/>
              </a:pPr>
              <a:t>‹№›</a:t>
            </a:fld>
            <a:endParaRPr lang="ru-RU"/>
          </a:p>
        </p:txBody>
      </p:sp>
    </p:spTree>
    <p:extLst>
      <p:ext uri="{BB962C8B-B14F-4D97-AF65-F5344CB8AC3E}">
        <p14:creationId xmlns:p14="http://schemas.microsoft.com/office/powerpoint/2010/main" val="2549460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AA701C4-2E77-4DAE-A290-2F6EA94E375D}"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3BFE874-6344-4F94-8592-87EFF4C7D83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23910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876A7BB-C49D-4AF2-87F7-C730E1FF1792}"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D8F6189-0A9D-49C2-8856-F66FF95B0D2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85455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D00B716-7B86-481F-BD6B-42ED0AD1352D}"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ED3D132-624E-4DBC-9536-46791053BBC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37969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2DAB0142-0918-49A0-8397-4752F60727D4}"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B26CF9B-A3B2-4906-A1FD-75BE3F373DA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31464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34F56FC-F205-4CAD-B694-587508E45A9A}" type="datetimeFigureOut">
              <a:rPr lang="ru-RU">
                <a:solidFill>
                  <a:prstClr val="black">
                    <a:tint val="75000"/>
                  </a:prstClr>
                </a:solidFill>
              </a:rPr>
              <a:pPr>
                <a:defRPr/>
              </a:pPr>
              <a:t>19.02.2014</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B59D1F0D-52EF-4567-BF61-0A48A8B57C4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68888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2EEBA52-2236-475D-ACF3-6122A7C3F69E}" type="datetimeFigureOut">
              <a:rPr lang="ru-RU">
                <a:solidFill>
                  <a:prstClr val="black">
                    <a:tint val="75000"/>
                  </a:prstClr>
                </a:solidFill>
              </a:rPr>
              <a:pPr>
                <a:defRPr/>
              </a:pPr>
              <a:t>19.02.2014</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2BB19B2-50AB-4C6B-94E7-9FC3687F48D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74823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68DD241-CF99-4AE6-8C3C-34CBB251C5CB}" type="datetimeFigureOut">
              <a:rPr lang="ru-RU">
                <a:solidFill>
                  <a:prstClr val="black">
                    <a:tint val="75000"/>
                  </a:prstClr>
                </a:solidFill>
              </a:rPr>
              <a:pPr>
                <a:defRPr/>
              </a:pPr>
              <a:t>19.02.2014</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0028EE62-DAD0-40F1-A5A5-976889CC0B3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73903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0DF1662-D125-4505-9FAD-1DE97C082DA9}"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CDDD771-6135-4F5B-918F-AEEDA4FB310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93675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922DBDC-04DC-4686-A2DB-335E06152FA8}" type="datetimeFigureOut">
              <a:rPr lang="ru-RU"/>
              <a:pPr>
                <a:defRPr/>
              </a:pPr>
              <a:t>19.02.2014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C888E35-3AB7-405E-803B-B9931E3A3226}" type="slidenum">
              <a:rPr lang="ru-RU"/>
              <a:pPr>
                <a:defRPr/>
              </a:pPr>
              <a:t>‹№›</a:t>
            </a:fld>
            <a:endParaRPr lang="ru-RU"/>
          </a:p>
        </p:txBody>
      </p:sp>
    </p:spTree>
    <p:extLst>
      <p:ext uri="{BB962C8B-B14F-4D97-AF65-F5344CB8AC3E}">
        <p14:creationId xmlns:p14="http://schemas.microsoft.com/office/powerpoint/2010/main" val="2802918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4CAF368-8CE4-4ABB-894A-33513C4567A3}"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4BBCFEA-7A9B-4B0A-8809-08219555EF1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93881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3F0BCE0-2060-4589-A22A-C01D7330B66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9F742736-B129-4922-91CC-191B20E54E0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21038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C9CAE1-EBA3-4EAE-8044-33A33A8BF78C}"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95E688D-FBD8-4EF7-9611-CF4D0DE53F3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22429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EDF1FE4-38F5-449A-AF02-8B1B5D7EEE13}"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38F776C-F7D3-471A-938F-9590B3A128E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201531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ADC2EE7-42DF-4256-A873-3204A029F76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41A2DAE-5860-48B7-B6CC-C53ED4417D4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53573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74A0877-03CB-4349-843E-F1F79D82CDE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94833CA-5A44-4E60-A85D-6C9AB967085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64077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4474BF0-EAB3-4E1D-A4A7-E0517280648E}"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D1F55B-6C44-4EB7-90DE-5153B82CEFE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59220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13862D3-E97E-48EA-84C8-9C1AA542BCBA}" type="datetimeFigureOut">
              <a:rPr lang="ru-RU">
                <a:solidFill>
                  <a:prstClr val="black">
                    <a:tint val="75000"/>
                  </a:prstClr>
                </a:solidFill>
              </a:rPr>
              <a:pPr>
                <a:defRPr/>
              </a:pPr>
              <a:t>19.02.2014</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7A15A783-83BB-46F4-A04D-88D1CBD4F1F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93699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DADDE9A-70CC-4FE4-9381-D797F0E2890D}" type="datetimeFigureOut">
              <a:rPr lang="ru-RU">
                <a:solidFill>
                  <a:prstClr val="black">
                    <a:tint val="75000"/>
                  </a:prstClr>
                </a:solidFill>
              </a:rPr>
              <a:pPr>
                <a:defRPr/>
              </a:pPr>
              <a:t>19.02.2014</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2D4FE257-0E78-43CA-BD65-706DFE8EE8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9104532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410F8C4-3541-476B-AC75-2D689CE75758}" type="datetimeFigureOut">
              <a:rPr lang="ru-RU">
                <a:solidFill>
                  <a:prstClr val="black">
                    <a:tint val="75000"/>
                  </a:prstClr>
                </a:solidFill>
              </a:rPr>
              <a:pPr>
                <a:defRPr/>
              </a:pPr>
              <a:t>19.02.2014</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1A007DA-E843-4CF4-B868-4659110DD67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63982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DE7A13B-7620-448D-A829-1209485B2244}" type="datetimeFigureOut">
              <a:rPr lang="ru-RU"/>
              <a:pPr>
                <a:defRPr/>
              </a:pPr>
              <a:t>19.02.2014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3FF88C7-9981-4DBB-8D18-F03DA3C2A3CE}" type="slidenum">
              <a:rPr lang="ru-RU"/>
              <a:pPr>
                <a:defRPr/>
              </a:pPr>
              <a:t>‹№›</a:t>
            </a:fld>
            <a:endParaRPr lang="ru-RU"/>
          </a:p>
        </p:txBody>
      </p:sp>
    </p:spTree>
    <p:extLst>
      <p:ext uri="{BB962C8B-B14F-4D97-AF65-F5344CB8AC3E}">
        <p14:creationId xmlns:p14="http://schemas.microsoft.com/office/powerpoint/2010/main" val="3317284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AEA3FF4-6AC2-4BB6-8906-829D6A34D855}"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C47E2B88-3A94-48DB-B031-47BABCD97E3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67631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E3CDA73-1A21-4925-B855-DDA8DB3300E0}"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16F79D5C-109B-4C42-8A9C-B80B32E9126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58717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564BB33-AEB1-42C1-8208-DBBC46025CEB}"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00DD5A1-0E40-4D58-AB8F-1C3CF01D5EB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88893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5A0766A-A985-475E-9CEC-373CED8B492A}"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E9F83FA-3C3B-4E25-A20C-9EC9FE9F13D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67857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EDF1FE4-38F5-449A-AF02-8B1B5D7EEE13}"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38F776C-F7D3-471A-938F-9590B3A128E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72125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ADC2EE7-42DF-4256-A873-3204A029F76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41A2DAE-5860-48B7-B6CC-C53ED4417D4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1663015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74A0877-03CB-4349-843E-F1F79D82CDE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94833CA-5A44-4E60-A85D-6C9AB967085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343761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4474BF0-EAB3-4E1D-A4A7-E0517280648E}"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D1F55B-6C44-4EB7-90DE-5153B82CEFE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4238479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13862D3-E97E-48EA-84C8-9C1AA542BCBA}" type="datetimeFigureOut">
              <a:rPr lang="ru-RU">
                <a:solidFill>
                  <a:prstClr val="black">
                    <a:tint val="75000"/>
                  </a:prstClr>
                </a:solidFill>
              </a:rPr>
              <a:pPr>
                <a:defRPr/>
              </a:pPr>
              <a:t>19.02.2014</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7A15A783-83BB-46F4-A04D-88D1CBD4F1F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335276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DADDE9A-70CC-4FE4-9381-D797F0E2890D}" type="datetimeFigureOut">
              <a:rPr lang="ru-RU">
                <a:solidFill>
                  <a:prstClr val="black">
                    <a:tint val="75000"/>
                  </a:prstClr>
                </a:solidFill>
              </a:rPr>
              <a:pPr>
                <a:defRPr/>
              </a:pPr>
              <a:t>19.02.2014</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2D4FE257-0E78-43CA-BD65-706DFE8EE8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7867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C041E1B-FE8B-47FE-8D5B-D9E05493EE7C}" type="datetimeFigureOut">
              <a:rPr lang="ru-RU"/>
              <a:pPr>
                <a:defRPr/>
              </a:pPr>
              <a:t>19.02.2014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B8FD076-E237-4323-8E8C-2D681D455303}" type="slidenum">
              <a:rPr lang="ru-RU"/>
              <a:pPr>
                <a:defRPr/>
              </a:pPr>
              <a:t>‹№›</a:t>
            </a:fld>
            <a:endParaRPr lang="ru-RU"/>
          </a:p>
        </p:txBody>
      </p:sp>
    </p:spTree>
    <p:extLst>
      <p:ext uri="{BB962C8B-B14F-4D97-AF65-F5344CB8AC3E}">
        <p14:creationId xmlns:p14="http://schemas.microsoft.com/office/powerpoint/2010/main" val="1764841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410F8C4-3541-476B-AC75-2D689CE75758}" type="datetimeFigureOut">
              <a:rPr lang="ru-RU">
                <a:solidFill>
                  <a:prstClr val="black">
                    <a:tint val="75000"/>
                  </a:prstClr>
                </a:solidFill>
              </a:rPr>
              <a:pPr>
                <a:defRPr/>
              </a:pPr>
              <a:t>19.02.2014</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1A007DA-E843-4CF4-B868-4659110DD67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683633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AEA3FF4-6AC2-4BB6-8906-829D6A34D855}"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C47E2B88-3A94-48DB-B031-47BABCD97E3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393821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E3CDA73-1A21-4925-B855-DDA8DB3300E0}"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16F79D5C-109B-4C42-8A9C-B80B32E9126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395430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564BB33-AEB1-42C1-8208-DBBC46025CEB}"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00DD5A1-0E40-4D58-AB8F-1C3CF01D5EB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817491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5A0766A-A985-475E-9CEC-373CED8B492A}"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E9F83FA-3C3B-4E25-A20C-9EC9FE9F13D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742492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EDF1FE4-38F5-449A-AF02-8B1B5D7EEE13}"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38F776C-F7D3-471A-938F-9590B3A128E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438042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ADC2EE7-42DF-4256-A873-3204A029F76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41A2DAE-5860-48B7-B6CC-C53ED4417D4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974282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74A0877-03CB-4349-843E-F1F79D82CDE5}"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94833CA-5A44-4E60-A85D-6C9AB967085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981183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4474BF0-EAB3-4E1D-A4A7-E0517280648E}"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D1F55B-6C44-4EB7-90DE-5153B82CEFE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414580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13862D3-E97E-48EA-84C8-9C1AA542BCBA}" type="datetimeFigureOut">
              <a:rPr lang="ru-RU">
                <a:solidFill>
                  <a:prstClr val="black">
                    <a:tint val="75000"/>
                  </a:prstClr>
                </a:solidFill>
              </a:rPr>
              <a:pPr>
                <a:defRPr/>
              </a:pPr>
              <a:t>19.02.2014</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7A15A783-83BB-46F4-A04D-88D1CBD4F1F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989255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769942C-2CEB-4BB7-A64B-653F1BD379BC}" type="datetimeFigureOut">
              <a:rPr lang="ru-RU"/>
              <a:pPr>
                <a:defRPr/>
              </a:pPr>
              <a:t>19.02.2014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CFAA371-7F0E-4C25-A73E-BE562A7E6118}" type="slidenum">
              <a:rPr lang="ru-RU"/>
              <a:pPr>
                <a:defRPr/>
              </a:pPr>
              <a:t>‹№›</a:t>
            </a:fld>
            <a:endParaRPr lang="ru-RU"/>
          </a:p>
        </p:txBody>
      </p:sp>
    </p:spTree>
    <p:extLst>
      <p:ext uri="{BB962C8B-B14F-4D97-AF65-F5344CB8AC3E}">
        <p14:creationId xmlns:p14="http://schemas.microsoft.com/office/powerpoint/2010/main" val="38031191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DADDE9A-70CC-4FE4-9381-D797F0E2890D}" type="datetimeFigureOut">
              <a:rPr lang="ru-RU">
                <a:solidFill>
                  <a:prstClr val="black">
                    <a:tint val="75000"/>
                  </a:prstClr>
                </a:solidFill>
              </a:rPr>
              <a:pPr>
                <a:defRPr/>
              </a:pPr>
              <a:t>19.02.2014</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2D4FE257-0E78-43CA-BD65-706DFE8EE8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378265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410F8C4-3541-476B-AC75-2D689CE75758}" type="datetimeFigureOut">
              <a:rPr lang="ru-RU">
                <a:solidFill>
                  <a:prstClr val="black">
                    <a:tint val="75000"/>
                  </a:prstClr>
                </a:solidFill>
              </a:rPr>
              <a:pPr>
                <a:defRPr/>
              </a:pPr>
              <a:t>19.02.2014</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1A007DA-E843-4CF4-B868-4659110DD67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530862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AEA3FF4-6AC2-4BB6-8906-829D6A34D855}"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C47E2B88-3A94-48DB-B031-47BABCD97E3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83114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E3CDA73-1A21-4925-B855-DDA8DB3300E0}" type="datetimeFigureOut">
              <a:rPr lang="ru-RU">
                <a:solidFill>
                  <a:prstClr val="black">
                    <a:tint val="75000"/>
                  </a:prstClr>
                </a:solidFill>
              </a:rPr>
              <a:pPr>
                <a:defRPr/>
              </a:pPr>
              <a:t>19.02.2014</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16F79D5C-109B-4C42-8A9C-B80B32E9126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2197637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564BB33-AEB1-42C1-8208-DBBC46025CEB}"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00DD5A1-0E40-4D58-AB8F-1C3CF01D5EB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0262614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5A0766A-A985-475E-9CEC-373CED8B492A}"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E9F83FA-3C3B-4E25-A20C-9EC9FE9F13D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8585348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33794" name="Group 2"/>
          <p:cNvGrpSpPr>
            <a:grpSpLocks/>
          </p:cNvGrpSpPr>
          <p:nvPr/>
        </p:nvGrpSpPr>
        <p:grpSpPr bwMode="auto">
          <a:xfrm>
            <a:off x="-8467" y="20638"/>
            <a:ext cx="12192000" cy="6858000"/>
            <a:chOff x="0" y="0"/>
            <a:chExt cx="5760" cy="4320"/>
          </a:xfrm>
        </p:grpSpPr>
        <p:sp>
          <p:nvSpPr>
            <p:cNvPr id="33795"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79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3797" name="Freeform 5"/>
          <p:cNvSpPr>
            <a:spLocks/>
          </p:cNvSpPr>
          <p:nvPr/>
        </p:nvSpPr>
        <p:spPr bwMode="hidden">
          <a:xfrm>
            <a:off x="8322733" y="626903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nvGrpSpPr>
          <p:cNvPr id="33798" name="Group 6"/>
          <p:cNvGrpSpPr>
            <a:grpSpLocks/>
          </p:cNvGrpSpPr>
          <p:nvPr/>
        </p:nvGrpSpPr>
        <p:grpSpPr bwMode="auto">
          <a:xfrm>
            <a:off x="-2117" y="6034088"/>
            <a:ext cx="10460568" cy="850900"/>
            <a:chOff x="0" y="3792"/>
            <a:chExt cx="4942" cy="536"/>
          </a:xfrm>
        </p:grpSpPr>
        <p:sp>
          <p:nvSpPr>
            <p:cNvPr id="3379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nvGrpSpPr>
            <p:cNvPr id="33800" name="Group 8"/>
            <p:cNvGrpSpPr>
              <a:grpSpLocks/>
            </p:cNvGrpSpPr>
            <p:nvPr userDrawn="1"/>
          </p:nvGrpSpPr>
          <p:grpSpPr bwMode="auto">
            <a:xfrm>
              <a:off x="2486" y="3792"/>
              <a:ext cx="2456" cy="536"/>
              <a:chOff x="2486" y="3792"/>
              <a:chExt cx="2456" cy="536"/>
            </a:xfrm>
          </p:grpSpPr>
          <p:sp>
            <p:nvSpPr>
              <p:cNvPr id="33801"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02"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03"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04"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05"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3806"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grpSp>
        <p:nvGrpSpPr>
          <p:cNvPr id="33807" name="Group 15"/>
          <p:cNvGrpSpPr>
            <a:grpSpLocks/>
          </p:cNvGrpSpPr>
          <p:nvPr/>
        </p:nvGrpSpPr>
        <p:grpSpPr bwMode="auto">
          <a:xfrm>
            <a:off x="836085" y="6021388"/>
            <a:ext cx="7579783" cy="849312"/>
            <a:chOff x="395" y="3793"/>
            <a:chExt cx="3581" cy="535"/>
          </a:xfrm>
        </p:grpSpPr>
        <p:sp>
          <p:nvSpPr>
            <p:cNvPr id="33808"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0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1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1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12"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3813"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3814" name="Rectangle 22"/>
          <p:cNvSpPr>
            <a:spLocks noGrp="1" noChangeArrowheads="1"/>
          </p:cNvSpPr>
          <p:nvPr>
            <p:ph type="ctrTitle" sz="quarter"/>
          </p:nvPr>
        </p:nvSpPr>
        <p:spPr>
          <a:xfrm>
            <a:off x="609600" y="1447801"/>
            <a:ext cx="10972800" cy="1736725"/>
          </a:xfrm>
        </p:spPr>
        <p:txBody>
          <a:bodyPr/>
          <a:lstStyle>
            <a:lvl1pPr>
              <a:defRPr sz="5400"/>
            </a:lvl1pPr>
          </a:lstStyle>
          <a:p>
            <a:pPr lvl="0"/>
            <a:r>
              <a:rPr lang="ru-RU" noProof="0" smtClean="0"/>
              <a:t>Образец заголовка</a:t>
            </a:r>
          </a:p>
        </p:txBody>
      </p:sp>
      <p:sp>
        <p:nvSpPr>
          <p:cNvPr id="33815"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pPr lvl="0"/>
            <a:r>
              <a:rPr lang="ru-RU" noProof="0" smtClean="0"/>
              <a:t>Образец подзаголовка</a:t>
            </a:r>
          </a:p>
        </p:txBody>
      </p:sp>
      <p:sp>
        <p:nvSpPr>
          <p:cNvPr id="33816" name="Rectangle 24"/>
          <p:cNvSpPr>
            <a:spLocks noGrp="1" noChangeArrowheads="1"/>
          </p:cNvSpPr>
          <p:nvPr>
            <p:ph type="dt" sz="quarter" idx="2"/>
          </p:nvPr>
        </p:nvSpPr>
        <p:spPr/>
        <p:txBody>
          <a:bodyPr/>
          <a:lstStyle>
            <a:lvl1pPr>
              <a:defRPr/>
            </a:lvl1pPr>
          </a:lstStyle>
          <a:p>
            <a:fld id="{7E091AA8-156F-45C5-8FB6-A576E14CCFB2}" type="datetimeFigureOut">
              <a:rPr lang="ru-RU">
                <a:solidFill>
                  <a:srgbClr val="FFFFFF"/>
                </a:solidFill>
              </a:rPr>
              <a:pPr/>
              <a:t>19.02.2014</a:t>
            </a:fld>
            <a:endParaRPr lang="ru-RU">
              <a:solidFill>
                <a:srgbClr val="FFFFFF"/>
              </a:solidFill>
            </a:endParaRPr>
          </a:p>
        </p:txBody>
      </p:sp>
      <p:sp>
        <p:nvSpPr>
          <p:cNvPr id="33817" name="Rectangle 25"/>
          <p:cNvSpPr>
            <a:spLocks noGrp="1" noChangeArrowheads="1"/>
          </p:cNvSpPr>
          <p:nvPr>
            <p:ph type="sldNum" sz="quarter" idx="4"/>
          </p:nvPr>
        </p:nvSpPr>
        <p:spPr/>
        <p:txBody>
          <a:bodyPr/>
          <a:lstStyle>
            <a:lvl1pPr>
              <a:defRPr/>
            </a:lvl1pPr>
          </a:lstStyle>
          <a:p>
            <a:fld id="{FA6819F5-D7F5-4604-B1DC-18AE689A1C2B}" type="slidenum">
              <a:rPr lang="ru-RU">
                <a:solidFill>
                  <a:srgbClr val="FFFFFF"/>
                </a:solidFill>
              </a:rPr>
              <a:pPr/>
              <a:t>‹№›</a:t>
            </a:fld>
            <a:endParaRPr lang="ru-RU">
              <a:solidFill>
                <a:srgbClr val="FFFFFF"/>
              </a:solidFill>
            </a:endParaRPr>
          </a:p>
        </p:txBody>
      </p:sp>
      <p:sp>
        <p:nvSpPr>
          <p:cNvPr id="33818" name="Rectangle 26"/>
          <p:cNvSpPr>
            <a:spLocks noGrp="1" noChangeArrowheads="1"/>
          </p:cNvSpPr>
          <p:nvPr>
            <p:ph type="ftr" sz="quarter" idx="3"/>
          </p:nvPr>
        </p:nvSpPr>
        <p:spPr/>
        <p:txBody>
          <a:bodyPr/>
          <a:lstStyle>
            <a:lvl1pPr>
              <a:defRPr/>
            </a:lvl1pPr>
          </a:lstStyle>
          <a:p>
            <a:endParaRPr lang="ru-RU">
              <a:solidFill>
                <a:srgbClr val="FFFFFF"/>
              </a:solidFill>
            </a:endParaRPr>
          </a:p>
        </p:txBody>
      </p:sp>
    </p:spTree>
    <p:extLst>
      <p:ext uri="{BB962C8B-B14F-4D97-AF65-F5344CB8AC3E}">
        <p14:creationId xmlns:p14="http://schemas.microsoft.com/office/powerpoint/2010/main" val="276163311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lvl1pPr>
              <a:defRPr/>
            </a:lvl1pPr>
          </a:lstStyle>
          <a:p>
            <a:fld id="{2A4FA627-469F-42FF-A2BD-5F26C8997088}" type="datetimeFigureOut">
              <a:rPr lang="ru-RU">
                <a:solidFill>
                  <a:srgbClr val="FFFFFF"/>
                </a:solidFill>
              </a:rPr>
              <a:pPr/>
              <a:t>19.02.2014</a:t>
            </a:fld>
            <a:endParaRPr lang="ru-RU">
              <a:solidFill>
                <a:srgbClr val="FFFFFF"/>
              </a:solidFill>
            </a:endParaRPr>
          </a:p>
        </p:txBody>
      </p:sp>
      <p:sp>
        <p:nvSpPr>
          <p:cNvPr id="5" name="Місце для нижнього колонтитула 4"/>
          <p:cNvSpPr>
            <a:spLocks noGrp="1"/>
          </p:cNvSpPr>
          <p:nvPr>
            <p:ph type="ftr" sz="quarter" idx="11"/>
          </p:nvPr>
        </p:nvSpPr>
        <p:spPr/>
        <p:txBody>
          <a:bodyPr/>
          <a:lstStyle>
            <a:lvl1pPr>
              <a:defRPr/>
            </a:lvl1pPr>
          </a:lstStyle>
          <a:p>
            <a:endParaRPr lang="ru-RU">
              <a:solidFill>
                <a:srgbClr val="FFFFFF"/>
              </a:solidFill>
            </a:endParaRPr>
          </a:p>
        </p:txBody>
      </p:sp>
      <p:sp>
        <p:nvSpPr>
          <p:cNvPr id="6" name="Місце для номера слайда 5"/>
          <p:cNvSpPr>
            <a:spLocks noGrp="1"/>
          </p:cNvSpPr>
          <p:nvPr>
            <p:ph type="sldNum" sz="quarter" idx="12"/>
          </p:nvPr>
        </p:nvSpPr>
        <p:spPr/>
        <p:txBody>
          <a:bodyPr/>
          <a:lstStyle>
            <a:lvl1pPr>
              <a:defRPr/>
            </a:lvl1pPr>
          </a:lstStyle>
          <a:p>
            <a:fld id="{9E0F7AFE-8664-49F4-8C6B-DDC73965AC9F}"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6127397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Зразок тексту</a:t>
            </a:r>
          </a:p>
        </p:txBody>
      </p:sp>
      <p:sp>
        <p:nvSpPr>
          <p:cNvPr id="4" name="Місце для дати 3"/>
          <p:cNvSpPr>
            <a:spLocks noGrp="1"/>
          </p:cNvSpPr>
          <p:nvPr>
            <p:ph type="dt" sz="half" idx="10"/>
          </p:nvPr>
        </p:nvSpPr>
        <p:spPr/>
        <p:txBody>
          <a:bodyPr/>
          <a:lstStyle>
            <a:lvl1pPr>
              <a:defRPr/>
            </a:lvl1pPr>
          </a:lstStyle>
          <a:p>
            <a:fld id="{F7FAEA13-E10D-4B41-98D0-53D3197B2405}" type="datetimeFigureOut">
              <a:rPr lang="ru-RU">
                <a:solidFill>
                  <a:srgbClr val="FFFFFF"/>
                </a:solidFill>
              </a:rPr>
              <a:pPr/>
              <a:t>19.02.2014</a:t>
            </a:fld>
            <a:endParaRPr lang="ru-RU">
              <a:solidFill>
                <a:srgbClr val="FFFFFF"/>
              </a:solidFill>
            </a:endParaRPr>
          </a:p>
        </p:txBody>
      </p:sp>
      <p:sp>
        <p:nvSpPr>
          <p:cNvPr id="5" name="Місце для нижнього колонтитула 4"/>
          <p:cNvSpPr>
            <a:spLocks noGrp="1"/>
          </p:cNvSpPr>
          <p:nvPr>
            <p:ph type="ftr" sz="quarter" idx="11"/>
          </p:nvPr>
        </p:nvSpPr>
        <p:spPr/>
        <p:txBody>
          <a:bodyPr/>
          <a:lstStyle>
            <a:lvl1pPr>
              <a:defRPr/>
            </a:lvl1pPr>
          </a:lstStyle>
          <a:p>
            <a:endParaRPr lang="ru-RU">
              <a:solidFill>
                <a:srgbClr val="FFFFFF"/>
              </a:solidFill>
            </a:endParaRPr>
          </a:p>
        </p:txBody>
      </p:sp>
      <p:sp>
        <p:nvSpPr>
          <p:cNvPr id="6" name="Місце для номера слайда 5"/>
          <p:cNvSpPr>
            <a:spLocks noGrp="1"/>
          </p:cNvSpPr>
          <p:nvPr>
            <p:ph type="sldNum" sz="quarter" idx="12"/>
          </p:nvPr>
        </p:nvSpPr>
        <p:spPr/>
        <p:txBody>
          <a:bodyPr/>
          <a:lstStyle>
            <a:lvl1pPr>
              <a:defRPr/>
            </a:lvl1pPr>
          </a:lstStyle>
          <a:p>
            <a:fld id="{4D60A6D5-0B7F-4B9C-923C-90233EB4154D}"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5655435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609600" y="1600200"/>
            <a:ext cx="5384800" cy="4495800"/>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97600" y="1600200"/>
            <a:ext cx="5384800" cy="4495800"/>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lvl1pPr>
              <a:defRPr/>
            </a:lvl1pPr>
          </a:lstStyle>
          <a:p>
            <a:fld id="{1FA8AD73-3081-4AF9-818E-A61C7FE5562F}" type="datetimeFigureOut">
              <a:rPr lang="ru-RU">
                <a:solidFill>
                  <a:srgbClr val="FFFFFF"/>
                </a:solidFill>
              </a:rPr>
              <a:pPr/>
              <a:t>19.02.2014</a:t>
            </a:fld>
            <a:endParaRPr lang="ru-RU">
              <a:solidFill>
                <a:srgbClr val="FFFFFF"/>
              </a:solidFill>
            </a:endParaRPr>
          </a:p>
        </p:txBody>
      </p:sp>
      <p:sp>
        <p:nvSpPr>
          <p:cNvPr id="6" name="Місце для нижнього колонтитула 5"/>
          <p:cNvSpPr>
            <a:spLocks noGrp="1"/>
          </p:cNvSpPr>
          <p:nvPr>
            <p:ph type="ftr" sz="quarter" idx="11"/>
          </p:nvPr>
        </p:nvSpPr>
        <p:spPr/>
        <p:txBody>
          <a:bodyPr/>
          <a:lstStyle>
            <a:lvl1pPr>
              <a:defRPr/>
            </a:lvl1pPr>
          </a:lstStyle>
          <a:p>
            <a:endParaRPr lang="ru-RU">
              <a:solidFill>
                <a:srgbClr val="FFFFFF"/>
              </a:solidFill>
            </a:endParaRPr>
          </a:p>
        </p:txBody>
      </p:sp>
      <p:sp>
        <p:nvSpPr>
          <p:cNvPr id="7" name="Місце для номера слайда 6"/>
          <p:cNvSpPr>
            <a:spLocks noGrp="1"/>
          </p:cNvSpPr>
          <p:nvPr>
            <p:ph type="sldNum" sz="quarter" idx="12"/>
          </p:nvPr>
        </p:nvSpPr>
        <p:spPr/>
        <p:txBody>
          <a:bodyPr/>
          <a:lstStyle>
            <a:lvl1pPr>
              <a:defRPr/>
            </a:lvl1pPr>
          </a:lstStyle>
          <a:p>
            <a:fld id="{A11A6F26-54A3-4668-9408-AE00E912F4DC}"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03675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E791432A-0ACA-4B7E-8E26-8375FF7C350C}" type="datetimeFigureOut">
              <a:rPr lang="ru-RU"/>
              <a:pPr>
                <a:defRPr/>
              </a:pPr>
              <a:t>19.02.2014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89EA9BB7-11F2-42B3-A9EA-4FFBFD008BD3}" type="slidenum">
              <a:rPr lang="ru-RU"/>
              <a:pPr>
                <a:defRPr/>
              </a:pPr>
              <a:t>‹№›</a:t>
            </a:fld>
            <a:endParaRPr lang="ru-RU"/>
          </a:p>
        </p:txBody>
      </p:sp>
    </p:spTree>
    <p:extLst>
      <p:ext uri="{BB962C8B-B14F-4D97-AF65-F5344CB8AC3E}">
        <p14:creationId xmlns:p14="http://schemas.microsoft.com/office/powerpoint/2010/main" val="1447656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40318" y="2505075"/>
            <a:ext cx="5158316"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71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lvl1pPr>
              <a:defRPr/>
            </a:lvl1pPr>
          </a:lstStyle>
          <a:p>
            <a:fld id="{76620DCC-2B76-4374-83D7-BCADF3321950}" type="datetimeFigureOut">
              <a:rPr lang="ru-RU">
                <a:solidFill>
                  <a:srgbClr val="FFFFFF"/>
                </a:solidFill>
              </a:rPr>
              <a:pPr/>
              <a:t>19.02.2014</a:t>
            </a:fld>
            <a:endParaRPr lang="ru-RU">
              <a:solidFill>
                <a:srgbClr val="FFFFFF"/>
              </a:solidFill>
            </a:endParaRPr>
          </a:p>
        </p:txBody>
      </p:sp>
      <p:sp>
        <p:nvSpPr>
          <p:cNvPr id="8" name="Місце для нижнього колонтитула 7"/>
          <p:cNvSpPr>
            <a:spLocks noGrp="1"/>
          </p:cNvSpPr>
          <p:nvPr>
            <p:ph type="ftr" sz="quarter" idx="11"/>
          </p:nvPr>
        </p:nvSpPr>
        <p:spPr/>
        <p:txBody>
          <a:bodyPr/>
          <a:lstStyle>
            <a:lvl1pPr>
              <a:defRPr/>
            </a:lvl1pPr>
          </a:lstStyle>
          <a:p>
            <a:endParaRPr lang="ru-RU">
              <a:solidFill>
                <a:srgbClr val="FFFFFF"/>
              </a:solidFill>
            </a:endParaRPr>
          </a:p>
        </p:txBody>
      </p:sp>
      <p:sp>
        <p:nvSpPr>
          <p:cNvPr id="9" name="Місце для номера слайда 8"/>
          <p:cNvSpPr>
            <a:spLocks noGrp="1"/>
          </p:cNvSpPr>
          <p:nvPr>
            <p:ph type="sldNum" sz="quarter" idx="12"/>
          </p:nvPr>
        </p:nvSpPr>
        <p:spPr/>
        <p:txBody>
          <a:bodyPr/>
          <a:lstStyle>
            <a:lvl1pPr>
              <a:defRPr/>
            </a:lvl1pPr>
          </a:lstStyle>
          <a:p>
            <a:fld id="{8EB8C362-F330-477B-ACD0-3EC33BFB58C9}"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3200644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lvl1pPr>
              <a:defRPr/>
            </a:lvl1pPr>
          </a:lstStyle>
          <a:p>
            <a:fld id="{E6E5FF0B-3121-443B-812A-6F75E78DBA4B}" type="datetimeFigureOut">
              <a:rPr lang="ru-RU">
                <a:solidFill>
                  <a:srgbClr val="FFFFFF"/>
                </a:solidFill>
              </a:rPr>
              <a:pPr/>
              <a:t>19.02.2014</a:t>
            </a:fld>
            <a:endParaRPr lang="ru-RU">
              <a:solidFill>
                <a:srgbClr val="FFFFFF"/>
              </a:solidFill>
            </a:endParaRPr>
          </a:p>
        </p:txBody>
      </p:sp>
      <p:sp>
        <p:nvSpPr>
          <p:cNvPr id="4" name="Місце для нижнього колонтитула 3"/>
          <p:cNvSpPr>
            <a:spLocks noGrp="1"/>
          </p:cNvSpPr>
          <p:nvPr>
            <p:ph type="ftr" sz="quarter" idx="11"/>
          </p:nvPr>
        </p:nvSpPr>
        <p:spPr/>
        <p:txBody>
          <a:bodyPr/>
          <a:lstStyle>
            <a:lvl1pPr>
              <a:defRPr/>
            </a:lvl1pPr>
          </a:lstStyle>
          <a:p>
            <a:endParaRPr lang="ru-RU">
              <a:solidFill>
                <a:srgbClr val="FFFFFF"/>
              </a:solidFill>
            </a:endParaRPr>
          </a:p>
        </p:txBody>
      </p:sp>
      <p:sp>
        <p:nvSpPr>
          <p:cNvPr id="5" name="Місце для номера слайда 4"/>
          <p:cNvSpPr>
            <a:spLocks noGrp="1"/>
          </p:cNvSpPr>
          <p:nvPr>
            <p:ph type="sldNum" sz="quarter" idx="12"/>
          </p:nvPr>
        </p:nvSpPr>
        <p:spPr/>
        <p:txBody>
          <a:bodyPr/>
          <a:lstStyle>
            <a:lvl1pPr>
              <a:defRPr/>
            </a:lvl1pPr>
          </a:lstStyle>
          <a:p>
            <a:fld id="{74C38C9E-40E4-4796-AD87-94F0B15A8053}"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17462120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lvl1pPr>
              <a:defRPr/>
            </a:lvl1pPr>
          </a:lstStyle>
          <a:p>
            <a:fld id="{9314A467-71E2-4E01-A4F4-CEA231C763BC}" type="datetimeFigureOut">
              <a:rPr lang="ru-RU">
                <a:solidFill>
                  <a:srgbClr val="FFFFFF"/>
                </a:solidFill>
              </a:rPr>
              <a:pPr/>
              <a:t>19.02.2014</a:t>
            </a:fld>
            <a:endParaRPr lang="ru-RU">
              <a:solidFill>
                <a:srgbClr val="FFFFFF"/>
              </a:solidFill>
            </a:endParaRPr>
          </a:p>
        </p:txBody>
      </p:sp>
      <p:sp>
        <p:nvSpPr>
          <p:cNvPr id="3" name="Місце для нижнього колонтитула 2"/>
          <p:cNvSpPr>
            <a:spLocks noGrp="1"/>
          </p:cNvSpPr>
          <p:nvPr>
            <p:ph type="ftr" sz="quarter" idx="11"/>
          </p:nvPr>
        </p:nvSpPr>
        <p:spPr/>
        <p:txBody>
          <a:bodyPr/>
          <a:lstStyle>
            <a:lvl1pPr>
              <a:defRPr/>
            </a:lvl1pPr>
          </a:lstStyle>
          <a:p>
            <a:endParaRPr lang="ru-RU">
              <a:solidFill>
                <a:srgbClr val="FFFFFF"/>
              </a:solidFill>
            </a:endParaRPr>
          </a:p>
        </p:txBody>
      </p:sp>
      <p:sp>
        <p:nvSpPr>
          <p:cNvPr id="4" name="Місце для номера слайда 3"/>
          <p:cNvSpPr>
            <a:spLocks noGrp="1"/>
          </p:cNvSpPr>
          <p:nvPr>
            <p:ph type="sldNum" sz="quarter" idx="12"/>
          </p:nvPr>
        </p:nvSpPr>
        <p:spPr/>
        <p:txBody>
          <a:bodyPr/>
          <a:lstStyle>
            <a:lvl1pPr>
              <a:defRPr/>
            </a:lvl1pPr>
          </a:lstStyle>
          <a:p>
            <a:fld id="{9AAB65DA-0426-4E29-A8ED-6373B37FF2DE}"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8026542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lvl1pPr>
              <a:defRPr/>
            </a:lvl1pPr>
          </a:lstStyle>
          <a:p>
            <a:fld id="{AC84FE91-4DF9-4389-9AC6-60863EB35478}" type="datetimeFigureOut">
              <a:rPr lang="ru-RU">
                <a:solidFill>
                  <a:srgbClr val="FFFFFF"/>
                </a:solidFill>
              </a:rPr>
              <a:pPr/>
              <a:t>19.02.2014</a:t>
            </a:fld>
            <a:endParaRPr lang="ru-RU">
              <a:solidFill>
                <a:srgbClr val="FFFFFF"/>
              </a:solidFill>
            </a:endParaRPr>
          </a:p>
        </p:txBody>
      </p:sp>
      <p:sp>
        <p:nvSpPr>
          <p:cNvPr id="6" name="Місце для нижнього колонтитула 5"/>
          <p:cNvSpPr>
            <a:spLocks noGrp="1"/>
          </p:cNvSpPr>
          <p:nvPr>
            <p:ph type="ftr" sz="quarter" idx="11"/>
          </p:nvPr>
        </p:nvSpPr>
        <p:spPr/>
        <p:txBody>
          <a:bodyPr/>
          <a:lstStyle>
            <a:lvl1pPr>
              <a:defRPr/>
            </a:lvl1pPr>
          </a:lstStyle>
          <a:p>
            <a:endParaRPr lang="ru-RU">
              <a:solidFill>
                <a:srgbClr val="FFFFFF"/>
              </a:solidFill>
            </a:endParaRPr>
          </a:p>
        </p:txBody>
      </p:sp>
      <p:sp>
        <p:nvSpPr>
          <p:cNvPr id="7" name="Місце для номера слайда 6"/>
          <p:cNvSpPr>
            <a:spLocks noGrp="1"/>
          </p:cNvSpPr>
          <p:nvPr>
            <p:ph type="sldNum" sz="quarter" idx="12"/>
          </p:nvPr>
        </p:nvSpPr>
        <p:spPr/>
        <p:txBody>
          <a:bodyPr/>
          <a:lstStyle>
            <a:lvl1pPr>
              <a:defRPr/>
            </a:lvl1pPr>
          </a:lstStyle>
          <a:p>
            <a:fld id="{1BF064BB-B2B4-4915-A9A0-9DFBDB431DCC}"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6463225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lvl1pPr>
              <a:defRPr/>
            </a:lvl1pPr>
          </a:lstStyle>
          <a:p>
            <a:fld id="{AA5581EE-D220-478D-9A39-DE8DF7E07EDE}" type="datetimeFigureOut">
              <a:rPr lang="ru-RU">
                <a:solidFill>
                  <a:srgbClr val="FFFFFF"/>
                </a:solidFill>
              </a:rPr>
              <a:pPr/>
              <a:t>19.02.2014</a:t>
            </a:fld>
            <a:endParaRPr lang="ru-RU">
              <a:solidFill>
                <a:srgbClr val="FFFFFF"/>
              </a:solidFill>
            </a:endParaRPr>
          </a:p>
        </p:txBody>
      </p:sp>
      <p:sp>
        <p:nvSpPr>
          <p:cNvPr id="6" name="Місце для нижнього колонтитула 5"/>
          <p:cNvSpPr>
            <a:spLocks noGrp="1"/>
          </p:cNvSpPr>
          <p:nvPr>
            <p:ph type="ftr" sz="quarter" idx="11"/>
          </p:nvPr>
        </p:nvSpPr>
        <p:spPr/>
        <p:txBody>
          <a:bodyPr/>
          <a:lstStyle>
            <a:lvl1pPr>
              <a:defRPr/>
            </a:lvl1pPr>
          </a:lstStyle>
          <a:p>
            <a:endParaRPr lang="ru-RU">
              <a:solidFill>
                <a:srgbClr val="FFFFFF"/>
              </a:solidFill>
            </a:endParaRPr>
          </a:p>
        </p:txBody>
      </p:sp>
      <p:sp>
        <p:nvSpPr>
          <p:cNvPr id="7" name="Місце для номера слайда 6"/>
          <p:cNvSpPr>
            <a:spLocks noGrp="1"/>
          </p:cNvSpPr>
          <p:nvPr>
            <p:ph type="sldNum" sz="quarter" idx="12"/>
          </p:nvPr>
        </p:nvSpPr>
        <p:spPr/>
        <p:txBody>
          <a:bodyPr/>
          <a:lstStyle>
            <a:lvl1pPr>
              <a:defRPr/>
            </a:lvl1pPr>
          </a:lstStyle>
          <a:p>
            <a:fld id="{5F35CF51-05F6-4053-B2D1-4A65AD581469}"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9000734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lvl1pPr>
              <a:defRPr/>
            </a:lvl1pPr>
          </a:lstStyle>
          <a:p>
            <a:fld id="{3926D079-BDCC-4FF9-BA19-82D5A5A939FA}" type="datetimeFigureOut">
              <a:rPr lang="ru-RU">
                <a:solidFill>
                  <a:srgbClr val="FFFFFF"/>
                </a:solidFill>
              </a:rPr>
              <a:pPr/>
              <a:t>19.02.2014</a:t>
            </a:fld>
            <a:endParaRPr lang="ru-RU">
              <a:solidFill>
                <a:srgbClr val="FFFFFF"/>
              </a:solidFill>
            </a:endParaRPr>
          </a:p>
        </p:txBody>
      </p:sp>
      <p:sp>
        <p:nvSpPr>
          <p:cNvPr id="5" name="Місце для нижнього колонтитула 4"/>
          <p:cNvSpPr>
            <a:spLocks noGrp="1"/>
          </p:cNvSpPr>
          <p:nvPr>
            <p:ph type="ftr" sz="quarter" idx="11"/>
          </p:nvPr>
        </p:nvSpPr>
        <p:spPr/>
        <p:txBody>
          <a:bodyPr/>
          <a:lstStyle>
            <a:lvl1pPr>
              <a:defRPr/>
            </a:lvl1pPr>
          </a:lstStyle>
          <a:p>
            <a:endParaRPr lang="ru-RU">
              <a:solidFill>
                <a:srgbClr val="FFFFFF"/>
              </a:solidFill>
            </a:endParaRPr>
          </a:p>
        </p:txBody>
      </p:sp>
      <p:sp>
        <p:nvSpPr>
          <p:cNvPr id="6" name="Місце для номера слайда 5"/>
          <p:cNvSpPr>
            <a:spLocks noGrp="1"/>
          </p:cNvSpPr>
          <p:nvPr>
            <p:ph type="sldNum" sz="quarter" idx="12"/>
          </p:nvPr>
        </p:nvSpPr>
        <p:spPr/>
        <p:txBody>
          <a:bodyPr/>
          <a:lstStyle>
            <a:lvl1pPr>
              <a:defRPr/>
            </a:lvl1pPr>
          </a:lstStyle>
          <a:p>
            <a:fld id="{2DD80F67-2E20-47E7-9715-0A3BD2114E8D}"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483931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839200" y="228600"/>
            <a:ext cx="2743200" cy="5867400"/>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609600" y="228600"/>
            <a:ext cx="8026400" cy="5867400"/>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lvl1pPr>
              <a:defRPr/>
            </a:lvl1pPr>
          </a:lstStyle>
          <a:p>
            <a:fld id="{B5B6C076-B4EB-418F-90BD-A356E04DB1EC}" type="datetimeFigureOut">
              <a:rPr lang="ru-RU">
                <a:solidFill>
                  <a:srgbClr val="FFFFFF"/>
                </a:solidFill>
              </a:rPr>
              <a:pPr/>
              <a:t>19.02.2014</a:t>
            </a:fld>
            <a:endParaRPr lang="ru-RU">
              <a:solidFill>
                <a:srgbClr val="FFFFFF"/>
              </a:solidFill>
            </a:endParaRPr>
          </a:p>
        </p:txBody>
      </p:sp>
      <p:sp>
        <p:nvSpPr>
          <p:cNvPr id="5" name="Місце для нижнього колонтитула 4"/>
          <p:cNvSpPr>
            <a:spLocks noGrp="1"/>
          </p:cNvSpPr>
          <p:nvPr>
            <p:ph type="ftr" sz="quarter" idx="11"/>
          </p:nvPr>
        </p:nvSpPr>
        <p:spPr/>
        <p:txBody>
          <a:bodyPr/>
          <a:lstStyle>
            <a:lvl1pPr>
              <a:defRPr/>
            </a:lvl1pPr>
          </a:lstStyle>
          <a:p>
            <a:endParaRPr lang="ru-RU">
              <a:solidFill>
                <a:srgbClr val="FFFFFF"/>
              </a:solidFill>
            </a:endParaRPr>
          </a:p>
        </p:txBody>
      </p:sp>
      <p:sp>
        <p:nvSpPr>
          <p:cNvPr id="6" name="Місце для номера слайда 5"/>
          <p:cNvSpPr>
            <a:spLocks noGrp="1"/>
          </p:cNvSpPr>
          <p:nvPr>
            <p:ph type="sldNum" sz="quarter" idx="12"/>
          </p:nvPr>
        </p:nvSpPr>
        <p:spPr/>
        <p:txBody>
          <a:bodyPr/>
          <a:lstStyle>
            <a:lvl1pPr>
              <a:defRPr/>
            </a:lvl1pPr>
          </a:lstStyle>
          <a:p>
            <a:fld id="{EE6E7988-7D95-4363-9577-964A53AD3F80}"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330506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22CC201-6082-48C1-99FA-39E8D622A247}" type="datetimeFigureOut">
              <a:rPr lang="ru-RU"/>
              <a:pPr>
                <a:defRPr/>
              </a:pPr>
              <a:t>19.02.2014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F0900FD-3692-462A-A4B9-9DF0027158EE}" type="slidenum">
              <a:rPr lang="ru-RU"/>
              <a:pPr>
                <a:defRPr/>
              </a:pPr>
              <a:t>‹№›</a:t>
            </a:fld>
            <a:endParaRPr lang="ru-RU"/>
          </a:p>
        </p:txBody>
      </p:sp>
    </p:spTree>
    <p:extLst>
      <p:ext uri="{BB962C8B-B14F-4D97-AF65-F5344CB8AC3E}">
        <p14:creationId xmlns:p14="http://schemas.microsoft.com/office/powerpoint/2010/main" val="180200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4146A7D-868B-4B2E-9F52-B81D7C00AD1F}" type="datetimeFigureOut">
              <a:rPr lang="ru-RU"/>
              <a:pPr>
                <a:defRPr/>
              </a:pPr>
              <a:t>19.02.2014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F309E96-219F-4B08-9EEE-E41942E36377}" type="slidenum">
              <a:rPr lang="ru-RU"/>
              <a:pPr>
                <a:defRPr/>
              </a:pPr>
              <a:t>‹№›</a:t>
            </a:fld>
            <a:endParaRPr lang="ru-RU"/>
          </a:p>
        </p:txBody>
      </p:sp>
    </p:spTree>
    <p:extLst>
      <p:ext uri="{BB962C8B-B14F-4D97-AF65-F5344CB8AC3E}">
        <p14:creationId xmlns:p14="http://schemas.microsoft.com/office/powerpoint/2010/main" val="196991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297D4B3-84FA-443E-A12D-301A1A09678E}" type="datetimeFigureOut">
              <a:rPr lang="ru-RU"/>
              <a:pPr>
                <a:defRPr/>
              </a:pPr>
              <a:t>19.02.2014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A13E951-8806-4ED5-8E42-A323179B3B84}" type="slidenum">
              <a:rPr lang="ru-RU"/>
              <a:pPr>
                <a:defRPr/>
              </a:pPr>
              <a:t>‹№›</a:t>
            </a:fld>
            <a:endParaRPr lang="ru-RU"/>
          </a:p>
        </p:txBody>
      </p:sp>
    </p:spTree>
    <p:extLst>
      <p:ext uri="{BB962C8B-B14F-4D97-AF65-F5344CB8AC3E}">
        <p14:creationId xmlns:p14="http://schemas.microsoft.com/office/powerpoint/2010/main" val="2593515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39"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6DB346BD-41C5-4176-BFC2-49E636AD1AC9}" type="datetimeFigureOut">
              <a:rPr lang="ru-RU"/>
              <a:pPr>
                <a:defRPr/>
              </a:pPr>
              <a:t>19.02.2014</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5000C46A-DAE5-45E8-9A6F-AAEFF5893839}" type="slidenum">
              <a:rPr lang="ru-RU"/>
              <a:pPr fontAlgn="base">
                <a:spcBef>
                  <a:spcPct val="0"/>
                </a:spcBef>
                <a:spcAft>
                  <a:spcPct val="0"/>
                </a:spcAft>
                <a:defRPr/>
              </a:pPr>
              <a:t>‹№›</a:t>
            </a:fld>
            <a:endParaRPr lang="ru-RU"/>
          </a:p>
        </p:txBody>
      </p:sp>
    </p:spTree>
    <p:extLst>
      <p:ext uri="{BB962C8B-B14F-4D97-AF65-F5344CB8AC3E}">
        <p14:creationId xmlns:p14="http://schemas.microsoft.com/office/powerpoint/2010/main" val="2460267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6FE35D0-84D5-4FD7-A93A-FF769491396B}"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FE113F7-5400-4AA0-AE3A-ED85E265045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689629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C59E38B-2BBD-442D-8840-773DA00F1624}"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86011E0-E7D1-488A-BBBF-8FCB5BAC128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6336354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C59E38B-2BBD-442D-8840-773DA00F1624}"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86011E0-E7D1-488A-BBBF-8FCB5BAC128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4236763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C59E38B-2BBD-442D-8840-773DA00F1624}" type="datetimeFigureOut">
              <a:rPr lang="ru-RU">
                <a:solidFill>
                  <a:prstClr val="black">
                    <a:tint val="75000"/>
                  </a:prstClr>
                </a:solidFill>
              </a:rPr>
              <a:pPr>
                <a:defRPr/>
              </a:pPr>
              <a:t>19.02.2014</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86011E0-E7D1-488A-BBBF-8FCB5BAC128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0735968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32770" name="Group 2"/>
          <p:cNvGrpSpPr>
            <a:grpSpLocks/>
          </p:cNvGrpSpPr>
          <p:nvPr/>
        </p:nvGrpSpPr>
        <p:grpSpPr bwMode="auto">
          <a:xfrm>
            <a:off x="0" y="0"/>
            <a:ext cx="12192000" cy="6858000"/>
            <a:chOff x="0" y="0"/>
            <a:chExt cx="5760" cy="4320"/>
          </a:xfrm>
        </p:grpSpPr>
        <p:sp>
          <p:nvSpPr>
            <p:cNvPr id="32771"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72"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2773" name="Freeform 5"/>
          <p:cNvSpPr>
            <a:spLocks/>
          </p:cNvSpPr>
          <p:nvPr/>
        </p:nvSpPr>
        <p:spPr bwMode="hidden">
          <a:xfrm>
            <a:off x="8331200" y="626268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nvGrpSpPr>
          <p:cNvPr id="32774" name="Group 6"/>
          <p:cNvGrpSpPr>
            <a:grpSpLocks/>
          </p:cNvGrpSpPr>
          <p:nvPr/>
        </p:nvGrpSpPr>
        <p:grpSpPr bwMode="auto">
          <a:xfrm>
            <a:off x="0" y="6019800"/>
            <a:ext cx="10464800" cy="857250"/>
            <a:chOff x="0" y="3792"/>
            <a:chExt cx="4944" cy="540"/>
          </a:xfrm>
        </p:grpSpPr>
        <p:sp>
          <p:nvSpPr>
            <p:cNvPr id="32775"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nvGrpSpPr>
            <p:cNvPr id="32776" name="Group 8"/>
            <p:cNvGrpSpPr>
              <a:grpSpLocks/>
            </p:cNvGrpSpPr>
            <p:nvPr userDrawn="1"/>
          </p:nvGrpSpPr>
          <p:grpSpPr bwMode="auto">
            <a:xfrm>
              <a:off x="2486" y="3792"/>
              <a:ext cx="2458" cy="540"/>
              <a:chOff x="2486" y="3792"/>
              <a:chExt cx="2458" cy="540"/>
            </a:xfrm>
          </p:grpSpPr>
          <p:sp>
            <p:nvSpPr>
              <p:cNvPr id="32777"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78"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79"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0"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1"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2782"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grpSp>
        <p:nvGrpSpPr>
          <p:cNvPr id="32783" name="Group 15"/>
          <p:cNvGrpSpPr>
            <a:grpSpLocks/>
          </p:cNvGrpSpPr>
          <p:nvPr/>
        </p:nvGrpSpPr>
        <p:grpSpPr bwMode="auto">
          <a:xfrm>
            <a:off x="836085" y="6021388"/>
            <a:ext cx="7579783" cy="849312"/>
            <a:chOff x="395" y="3793"/>
            <a:chExt cx="3581" cy="535"/>
          </a:xfrm>
        </p:grpSpPr>
        <p:sp>
          <p:nvSpPr>
            <p:cNvPr id="32784"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5"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6"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7"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8"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sp>
          <p:nvSpPr>
            <p:cNvPr id="32789"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uk-UA" sz="1800" smtClean="0">
                <a:solidFill>
                  <a:srgbClr val="FFFFFF"/>
                </a:solidFill>
              </a:endParaRPr>
            </a:p>
          </p:txBody>
        </p:sp>
      </p:grpSp>
      <p:sp>
        <p:nvSpPr>
          <p:cNvPr id="32790" name="Rectangle 22"/>
          <p:cNvSpPr>
            <a:spLocks noGrp="1" noChangeArrowheads="1"/>
          </p:cNvSpPr>
          <p:nvPr>
            <p:ph type="title"/>
          </p:nvPr>
        </p:nvSpPr>
        <p:spPr bwMode="auto">
          <a:xfrm>
            <a:off x="609600" y="228600"/>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2791" name="Rectangle 23"/>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2792" name="Rectangle 24"/>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fontAlgn="base">
              <a:spcBef>
                <a:spcPct val="0"/>
              </a:spcBef>
              <a:spcAft>
                <a:spcPct val="0"/>
              </a:spcAft>
            </a:pPr>
            <a:fld id="{03F65757-BC7A-4D17-B568-1230A3A262BA}" type="datetimeFigureOut">
              <a:rPr lang="ru-RU" smtClean="0">
                <a:solidFill>
                  <a:srgbClr val="FFFFFF"/>
                </a:solidFill>
              </a:rPr>
              <a:pPr fontAlgn="base">
                <a:spcBef>
                  <a:spcPct val="0"/>
                </a:spcBef>
                <a:spcAft>
                  <a:spcPct val="0"/>
                </a:spcAft>
              </a:pPr>
              <a:t>19.02.2014</a:t>
            </a:fld>
            <a:endParaRPr lang="ru-RU" smtClean="0">
              <a:solidFill>
                <a:srgbClr val="FFFFFF"/>
              </a:solidFill>
            </a:endParaRPr>
          </a:p>
        </p:txBody>
      </p:sp>
      <p:sp>
        <p:nvSpPr>
          <p:cNvPr id="32793" name="Rectangle 2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fontAlgn="base">
              <a:spcBef>
                <a:spcPct val="0"/>
              </a:spcBef>
              <a:spcAft>
                <a:spcPct val="0"/>
              </a:spcAft>
            </a:pPr>
            <a:endParaRPr lang="ru-RU" smtClean="0">
              <a:solidFill>
                <a:srgbClr val="FFFFFF"/>
              </a:solidFill>
            </a:endParaRPr>
          </a:p>
        </p:txBody>
      </p:sp>
      <p:sp>
        <p:nvSpPr>
          <p:cNvPr id="32794" name="Rectangle 26"/>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fontAlgn="base">
              <a:spcBef>
                <a:spcPct val="0"/>
              </a:spcBef>
              <a:spcAft>
                <a:spcPct val="0"/>
              </a:spcAft>
            </a:pPr>
            <a:fld id="{6FBD8319-C5ED-413D-8534-7C757417C171}" type="slidenum">
              <a:rPr lang="ru-RU" smtClean="0">
                <a:solidFill>
                  <a:srgbClr val="FFFFFF"/>
                </a:solidFill>
              </a:rPr>
              <a:pPr fontAlgn="base">
                <a:spcBef>
                  <a:spcPct val="0"/>
                </a:spcBef>
                <a:spcAft>
                  <a:spcPct val="0"/>
                </a:spcAft>
              </a:pPr>
              <a:t>‹№›</a:t>
            </a:fld>
            <a:endParaRPr lang="ru-RU" smtClean="0">
              <a:solidFill>
                <a:srgbClr val="FFFFFF"/>
              </a:solidFill>
            </a:endParaRPr>
          </a:p>
        </p:txBody>
      </p:sp>
    </p:spTree>
    <p:extLst>
      <p:ext uri="{BB962C8B-B14F-4D97-AF65-F5344CB8AC3E}">
        <p14:creationId xmlns:p14="http://schemas.microsoft.com/office/powerpoint/2010/main" val="470974933"/>
      </p:ext>
    </p:extLst>
  </p:cSld>
  <p:clrMap bg1="dk2" tx1="lt1" bg2="dk1"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algn="ctr" rtl="0" fontAlgn="base">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fontAlgn="base">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10.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9.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4" name="Заголовок 1"/>
          <p:cNvSpPr>
            <a:spLocks noGrp="1"/>
          </p:cNvSpPr>
          <p:nvPr/>
        </p:nvSpPr>
        <p:spPr bwMode="auto">
          <a:xfrm>
            <a:off x="2024064" y="1106489"/>
            <a:ext cx="81438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endParaRPr lang="en-US" sz="4800">
              <a:solidFill>
                <a:srgbClr val="BE1E2D"/>
              </a:solidFill>
              <a:latin typeface="Myriad Pro Black Cond"/>
            </a:endParaRPr>
          </a:p>
        </p:txBody>
      </p:sp>
      <p:sp>
        <p:nvSpPr>
          <p:cNvPr id="54275" name="Подзаголовок 2"/>
          <p:cNvSpPr>
            <a:spLocks noGrp="1"/>
          </p:cNvSpPr>
          <p:nvPr/>
        </p:nvSpPr>
        <p:spPr bwMode="auto">
          <a:xfrm>
            <a:off x="3215681" y="2851150"/>
            <a:ext cx="731420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base">
              <a:spcBef>
                <a:spcPct val="20000"/>
              </a:spcBef>
              <a:spcAft>
                <a:spcPct val="0"/>
              </a:spcAft>
              <a:buFont typeface="Arial" pitchFamily="34" charset="0"/>
              <a:buNone/>
            </a:pPr>
            <a:r>
              <a:rPr lang="en-US" sz="2800" b="1" dirty="0" smtClean="0">
                <a:solidFill>
                  <a:srgbClr val="366426"/>
                </a:solidFill>
                <a:latin typeface="Myriad Pro Black Cond"/>
              </a:rPr>
              <a:t> </a:t>
            </a:r>
            <a:endParaRPr lang="en-US" sz="2800" b="1" dirty="0">
              <a:solidFill>
                <a:srgbClr val="366426"/>
              </a:solidFill>
              <a:latin typeface="Myriad Pro Black Cond"/>
            </a:endParaRPr>
          </a:p>
        </p:txBody>
      </p:sp>
      <p:sp>
        <p:nvSpPr>
          <p:cNvPr id="23" name="TextBox 5"/>
          <p:cNvSpPr txBox="1"/>
          <p:nvPr/>
        </p:nvSpPr>
        <p:spPr>
          <a:xfrm>
            <a:off x="7350125" y="5876925"/>
            <a:ext cx="2971800" cy="344488"/>
          </a:xfrm>
          <a:prstGeom prst="rect">
            <a:avLst/>
          </a:prstGeom>
          <a:noFill/>
        </p:spPr>
        <p:txBody>
          <a:bodyP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0000"/>
              </a:lnSpc>
              <a:spcBef>
                <a:spcPts val="1000"/>
              </a:spcBef>
              <a:defRPr/>
            </a:pPr>
            <a:r>
              <a:rPr lang="en-US" sz="2000" b="1" dirty="0" smtClean="0">
                <a:solidFill>
                  <a:srgbClr val="366426"/>
                </a:solidFill>
                <a:effectLst>
                  <a:outerShdw blurRad="38100" dist="38100" dir="2700000" algn="tl">
                    <a:srgbClr val="000000"/>
                  </a:outerShdw>
                </a:effectLst>
              </a:rPr>
              <a:t>Tbilisi, February 20, 2014</a:t>
            </a:r>
            <a:endParaRPr lang="ru-RU" sz="2000" b="1" dirty="0">
              <a:solidFill>
                <a:srgbClr val="366426"/>
              </a:solidFill>
              <a:effectLst>
                <a:outerShdw blurRad="38100" dist="38100" dir="2700000" algn="tl">
                  <a:srgbClr val="000000"/>
                </a:outerShdw>
              </a:effectLst>
            </a:endParaRPr>
          </a:p>
        </p:txBody>
      </p:sp>
      <p:pic>
        <p:nvPicPr>
          <p:cNvPr id="54277" name="Рисунок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24064" y="59422"/>
            <a:ext cx="7472474" cy="238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Рисунок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749" y="2941637"/>
            <a:ext cx="1955800"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Рисунок 1" descr="C:\Users\MG\Desktop\NOMOS-eng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4051" y="4694238"/>
            <a:ext cx="3611562"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Прямокутник 15"/>
          <p:cNvSpPr/>
          <p:nvPr/>
        </p:nvSpPr>
        <p:spPr>
          <a:xfrm>
            <a:off x="6700838" y="4490244"/>
            <a:ext cx="4572000" cy="1135063"/>
          </a:xfrm>
          <a:prstGeom prst="rect">
            <a:avLst/>
          </a:prstGeom>
        </p:spPr>
        <p:txBody>
          <a:bodyPr>
            <a:spAutoFit/>
          </a:bodyPr>
          <a:lstStyle/>
          <a:p>
            <a:pPr algn="ctr">
              <a:lnSpc>
                <a:spcPct val="80000"/>
              </a:lnSpc>
              <a:defRPr/>
            </a:pPr>
            <a:r>
              <a:rPr lang="en-US" sz="2800" dirty="0">
                <a:solidFill>
                  <a:prstClr val="black"/>
                </a:solidFill>
                <a:effectLst>
                  <a:outerShdw blurRad="38100" dist="38100" dir="2700000" algn="tl">
                    <a:srgbClr val="000000"/>
                  </a:outerShdw>
                </a:effectLst>
              </a:rPr>
              <a:t>MYKHAILO GONCHAR</a:t>
            </a:r>
          </a:p>
          <a:p>
            <a:pPr algn="ctr">
              <a:lnSpc>
                <a:spcPct val="80000"/>
              </a:lnSpc>
              <a:defRPr/>
            </a:pPr>
            <a:r>
              <a:rPr lang="en-US" sz="2800" dirty="0">
                <a:solidFill>
                  <a:prstClr val="black"/>
                </a:solidFill>
                <a:effectLst>
                  <a:outerShdw blurRad="38100" dist="38100" dir="2700000" algn="tl">
                    <a:srgbClr val="000000"/>
                  </a:outerShdw>
                </a:effectLst>
              </a:rPr>
              <a:t>NOMOS / Strategy XXI</a:t>
            </a:r>
            <a:r>
              <a:rPr lang="ru-RU" sz="2800" dirty="0">
                <a:solidFill>
                  <a:prstClr val="black"/>
                </a:solidFill>
                <a:effectLst>
                  <a:outerShdw blurRad="38100" dist="38100" dir="2700000" algn="tl">
                    <a:srgbClr val="000000"/>
                  </a:outerShdw>
                </a:effectLst>
              </a:rPr>
              <a:t>  </a:t>
            </a:r>
            <a:endParaRPr lang="en-US" sz="2800" dirty="0">
              <a:solidFill>
                <a:prstClr val="black"/>
              </a:solidFill>
              <a:effectLst>
                <a:outerShdw blurRad="38100" dist="38100" dir="2700000" algn="tl">
                  <a:srgbClr val="000000"/>
                </a:outerShdw>
              </a:effectLst>
            </a:endParaRPr>
          </a:p>
          <a:p>
            <a:pPr algn="ctr">
              <a:lnSpc>
                <a:spcPct val="80000"/>
              </a:lnSpc>
              <a:defRPr/>
            </a:pPr>
            <a:r>
              <a:rPr lang="en-US" sz="2800" dirty="0">
                <a:solidFill>
                  <a:prstClr val="black"/>
                </a:solidFill>
                <a:effectLst>
                  <a:outerShdw blurRad="38100" dist="38100" dir="2700000" algn="tl">
                    <a:srgbClr val="000000"/>
                  </a:outerShdw>
                </a:effectLst>
              </a:rPr>
              <a:t>Ukraine</a:t>
            </a:r>
          </a:p>
        </p:txBody>
      </p:sp>
      <p:sp>
        <p:nvSpPr>
          <p:cNvPr id="2" name="TextBox 1"/>
          <p:cNvSpPr txBox="1"/>
          <p:nvPr/>
        </p:nvSpPr>
        <p:spPr>
          <a:xfrm>
            <a:off x="2141718" y="2919630"/>
            <a:ext cx="9491728" cy="1200329"/>
          </a:xfrm>
          <a:prstGeom prst="rect">
            <a:avLst/>
          </a:prstGeom>
          <a:noFill/>
        </p:spPr>
        <p:txBody>
          <a:bodyPr wrap="square" rtlCol="0">
            <a:spAutoFit/>
          </a:bodyPr>
          <a:lstStyle/>
          <a:p>
            <a:pPr algn="ctr"/>
            <a:r>
              <a:rPr lang="en-US" sz="3600" b="1" dirty="0"/>
              <a:t>Ukraine, Energy Community and the EU: expectations and results</a:t>
            </a:r>
            <a:endParaRPr lang="uk-UA" sz="3600" b="1" dirty="0"/>
          </a:p>
        </p:txBody>
      </p:sp>
      <p:pic>
        <p:nvPicPr>
          <p:cNvPr id="3" name="Рисунок 2"/>
          <p:cNvPicPr>
            <a:picLocks noChangeAspect="1"/>
          </p:cNvPicPr>
          <p:nvPr/>
        </p:nvPicPr>
        <p:blipFill>
          <a:blip r:embed="rId7"/>
          <a:stretch>
            <a:fillRect/>
          </a:stretch>
        </p:blipFill>
        <p:spPr>
          <a:xfrm>
            <a:off x="8701016" y="247173"/>
            <a:ext cx="2932430" cy="1859441"/>
          </a:xfrm>
          <a:prstGeom prst="rect">
            <a:avLst/>
          </a:prstGeom>
        </p:spPr>
      </p:pic>
      <p:pic>
        <p:nvPicPr>
          <p:cNvPr id="4" name="Рисунок 3"/>
          <p:cNvPicPr>
            <a:picLocks noChangeAspect="1"/>
          </p:cNvPicPr>
          <p:nvPr/>
        </p:nvPicPr>
        <p:blipFill>
          <a:blip r:embed="rId8"/>
          <a:stretch>
            <a:fillRect/>
          </a:stretch>
        </p:blipFill>
        <p:spPr>
          <a:xfrm>
            <a:off x="97040" y="247173"/>
            <a:ext cx="3365284" cy="1859441"/>
          </a:xfrm>
          <a:prstGeom prst="rect">
            <a:avLst/>
          </a:prstGeom>
        </p:spPr>
      </p:pic>
    </p:spTree>
    <p:extLst>
      <p:ext uri="{BB962C8B-B14F-4D97-AF65-F5344CB8AC3E}">
        <p14:creationId xmlns:p14="http://schemas.microsoft.com/office/powerpoint/2010/main" val="204324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536731"/>
          </a:xfrm>
        </p:spPr>
        <p:txBody>
          <a:bodyPr/>
          <a:lstStyle/>
          <a:p>
            <a:r>
              <a:rPr lang="en-US" sz="3600" dirty="0" smtClean="0"/>
              <a:t>“Dark areas” </a:t>
            </a:r>
            <a:r>
              <a:rPr lang="en-US" sz="3600" dirty="0"/>
              <a:t>and Russian non-transit </a:t>
            </a:r>
            <a:r>
              <a:rPr lang="en-US" sz="3600" dirty="0" smtClean="0"/>
              <a:t>project</a:t>
            </a:r>
            <a:endParaRPr lang="uk-UA" sz="3600" dirty="0"/>
          </a:p>
        </p:txBody>
      </p:sp>
      <p:sp>
        <p:nvSpPr>
          <p:cNvPr id="3" name="Місце для вмісту 2"/>
          <p:cNvSpPr>
            <a:spLocks noGrp="1"/>
          </p:cNvSpPr>
          <p:nvPr>
            <p:ph idx="1"/>
          </p:nvPr>
        </p:nvSpPr>
        <p:spPr>
          <a:xfrm>
            <a:off x="609600" y="1030311"/>
            <a:ext cx="10972800" cy="5447762"/>
          </a:xfrm>
        </p:spPr>
        <p:txBody>
          <a:bodyPr/>
          <a:lstStyle/>
          <a:p>
            <a:r>
              <a:rPr lang="en-US" dirty="0" err="1" smtClean="0"/>
              <a:t>Nabucco</a:t>
            </a:r>
            <a:r>
              <a:rPr lang="en-US" dirty="0" smtClean="0"/>
              <a:t> </a:t>
            </a:r>
            <a:r>
              <a:rPr lang="en-US" dirty="0"/>
              <a:t>became a symbol of collapse of the EU external energy policy. </a:t>
            </a:r>
            <a:endParaRPr lang="en-US" dirty="0" smtClean="0"/>
          </a:p>
          <a:p>
            <a:r>
              <a:rPr lang="en-US" dirty="0"/>
              <a:t>The EU gas market is becoming more competitive thanks to LNG. </a:t>
            </a:r>
            <a:endParaRPr lang="en-US" dirty="0" smtClean="0"/>
          </a:p>
          <a:p>
            <a:r>
              <a:rPr lang="en-US" dirty="0" smtClean="0"/>
              <a:t>Gas </a:t>
            </a:r>
            <a:r>
              <a:rPr lang="en-US" dirty="0"/>
              <a:t>flows from the Caspian Sea and </a:t>
            </a:r>
            <a:r>
              <a:rPr lang="en-US" dirty="0" smtClean="0"/>
              <a:t>potential gas from Central </a:t>
            </a:r>
            <a:r>
              <a:rPr lang="en-US" dirty="0"/>
              <a:t>Asia are competitive to traditional gas flow from Siberia</a:t>
            </a:r>
            <a:r>
              <a:rPr lang="en-US" dirty="0" smtClean="0"/>
              <a:t>.</a:t>
            </a:r>
          </a:p>
          <a:p>
            <a:r>
              <a:rPr lang="en-US" dirty="0" smtClean="0"/>
              <a:t>Russia </a:t>
            </a:r>
            <a:r>
              <a:rPr lang="en-US" dirty="0"/>
              <a:t>is implementing a large-scale economically senseless pipeline project "South Stream" to bring gas from Siberia and </a:t>
            </a:r>
            <a:r>
              <a:rPr lang="en-US" dirty="0" err="1"/>
              <a:t>Yamal</a:t>
            </a:r>
            <a:r>
              <a:rPr lang="en-US" dirty="0"/>
              <a:t>  </a:t>
            </a:r>
            <a:r>
              <a:rPr lang="en-US" dirty="0" smtClean="0"/>
              <a:t>to </a:t>
            </a:r>
            <a:r>
              <a:rPr lang="en-US" dirty="0"/>
              <a:t>Southern Europe. </a:t>
            </a:r>
            <a:endParaRPr lang="en-US" dirty="0" smtClean="0"/>
          </a:p>
          <a:p>
            <a:endParaRPr lang="uk-UA" dirty="0"/>
          </a:p>
        </p:txBody>
      </p:sp>
    </p:spTree>
    <p:extLst>
      <p:ext uri="{BB962C8B-B14F-4D97-AF65-F5344CB8AC3E}">
        <p14:creationId xmlns:p14="http://schemas.microsoft.com/office/powerpoint/2010/main" val="4077526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643944"/>
          </a:xfrm>
        </p:spPr>
        <p:txBody>
          <a:bodyPr/>
          <a:lstStyle/>
          <a:p>
            <a:r>
              <a:rPr lang="en-US" dirty="0"/>
              <a:t>Risks for gas transit through </a:t>
            </a:r>
            <a:r>
              <a:rPr lang="en-US" dirty="0" err="1"/>
              <a:t>S.Caucasus</a:t>
            </a:r>
            <a:r>
              <a:rPr lang="en-US" dirty="0"/>
              <a:t> </a:t>
            </a:r>
            <a:endParaRPr lang="uk-UA" dirty="0"/>
          </a:p>
        </p:txBody>
      </p:sp>
      <p:sp>
        <p:nvSpPr>
          <p:cNvPr id="3" name="Місце для вмісту 2"/>
          <p:cNvSpPr>
            <a:spLocks noGrp="1"/>
          </p:cNvSpPr>
          <p:nvPr>
            <p:ph idx="1"/>
          </p:nvPr>
        </p:nvSpPr>
        <p:spPr>
          <a:xfrm>
            <a:off x="609600" y="643944"/>
            <a:ext cx="11277600" cy="5950039"/>
          </a:xfrm>
        </p:spPr>
        <p:txBody>
          <a:bodyPr/>
          <a:lstStyle/>
          <a:p>
            <a:r>
              <a:rPr lang="en-US" sz="3000" dirty="0"/>
              <a:t>Now, in order to finally reach an agreement with the EU on </a:t>
            </a:r>
            <a:r>
              <a:rPr lang="en-US" sz="3000" dirty="0" smtClean="0"/>
              <a:t>South Stream, </a:t>
            </a:r>
            <a:r>
              <a:rPr lang="en-US" sz="3000" dirty="0"/>
              <a:t>Russia </a:t>
            </a:r>
            <a:r>
              <a:rPr lang="en-US" sz="3000" dirty="0" smtClean="0"/>
              <a:t>demonstrates </a:t>
            </a:r>
            <a:r>
              <a:rPr lang="en-US" sz="3000" dirty="0"/>
              <a:t>to Brussels once again the need of bypassing </a:t>
            </a:r>
            <a:r>
              <a:rPr lang="en-US" sz="3000" dirty="0" smtClean="0"/>
              <a:t>Ukraine. Transformation </a:t>
            </a:r>
            <a:r>
              <a:rPr lang="en-US" sz="3000" dirty="0"/>
              <a:t>of Ukraine into the "dark zone" fits best </a:t>
            </a:r>
            <a:r>
              <a:rPr lang="en-US" sz="3000" dirty="0" smtClean="0"/>
              <a:t>as </a:t>
            </a:r>
            <a:r>
              <a:rPr lang="en-US" sz="3000" dirty="0"/>
              <a:t>"convincing argument</a:t>
            </a:r>
            <a:r>
              <a:rPr lang="en-US" sz="3000" dirty="0" smtClean="0"/>
              <a:t>" for </a:t>
            </a:r>
            <a:r>
              <a:rPr lang="en-US" sz="3000" dirty="0"/>
              <a:t>Brussels. </a:t>
            </a:r>
            <a:endParaRPr lang="en-US" sz="3000" dirty="0" smtClean="0"/>
          </a:p>
          <a:p>
            <a:r>
              <a:rPr lang="en-US" sz="3000" dirty="0" smtClean="0"/>
              <a:t>Now</a:t>
            </a:r>
            <a:r>
              <a:rPr lang="en-US" sz="3000" dirty="0"/>
              <a:t>, if to make an extrapolation to the </a:t>
            </a:r>
            <a:r>
              <a:rPr lang="en-US" sz="3000" dirty="0" smtClean="0"/>
              <a:t>S. </a:t>
            </a:r>
            <a:r>
              <a:rPr lang="en-US" sz="3000" dirty="0"/>
              <a:t>Caucasus and consider that </a:t>
            </a:r>
            <a:r>
              <a:rPr lang="en-US" sz="3000" dirty="0" smtClean="0"/>
              <a:t>Gazprom </a:t>
            </a:r>
            <a:r>
              <a:rPr lang="en-US" sz="3000" dirty="0"/>
              <a:t>does not need a competitive gas from the Caspian </a:t>
            </a:r>
            <a:r>
              <a:rPr lang="en-US" sz="3000" dirty="0" smtClean="0"/>
              <a:t>Sea, </a:t>
            </a:r>
            <a:r>
              <a:rPr lang="en-US" sz="3000" dirty="0"/>
              <a:t>it is possible to conclude </a:t>
            </a:r>
            <a:r>
              <a:rPr lang="en-US" sz="3000" dirty="0" smtClean="0"/>
              <a:t>that the </a:t>
            </a:r>
            <a:r>
              <a:rPr lang="en-US" sz="3000" dirty="0"/>
              <a:t>destabilization scenario can be </a:t>
            </a:r>
            <a:r>
              <a:rPr lang="en-US" sz="3000" dirty="0" smtClean="0"/>
              <a:t>expected. </a:t>
            </a:r>
          </a:p>
          <a:p>
            <a:r>
              <a:rPr lang="en-US" sz="3000" dirty="0" smtClean="0"/>
              <a:t>According </a:t>
            </a:r>
            <a:r>
              <a:rPr lang="en-US" sz="3000" dirty="0"/>
              <a:t>to the logic of the Kremlin, it should be another argument for Europe in the benefit of the "stable" gas supplies from Russia via the no transit direct "South Stream" compared with supplies from the unstable Caspian region through the unstable </a:t>
            </a:r>
            <a:r>
              <a:rPr lang="en-US" sz="3000" dirty="0" smtClean="0"/>
              <a:t>S. </a:t>
            </a:r>
            <a:r>
              <a:rPr lang="en-US" sz="3000" dirty="0"/>
              <a:t>Caucasus. </a:t>
            </a:r>
            <a:endParaRPr lang="uk-UA" sz="3000" dirty="0"/>
          </a:p>
        </p:txBody>
      </p:sp>
    </p:spTree>
    <p:extLst>
      <p:ext uri="{BB962C8B-B14F-4D97-AF65-F5344CB8AC3E}">
        <p14:creationId xmlns:p14="http://schemas.microsoft.com/office/powerpoint/2010/main" val="331605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4251325" y="347663"/>
            <a:ext cx="6051550" cy="482600"/>
          </a:xfrm>
        </p:spPr>
        <p:txBody>
          <a:bodyPr rtlCol="0">
            <a:noAutofit/>
          </a:bodyPr>
          <a:lstStyle/>
          <a:p>
            <a:pPr algn="l" eaLnBrk="1" fontAlgn="auto" hangingPunct="1">
              <a:spcAft>
                <a:spcPts val="0"/>
              </a:spcAft>
              <a:defRPr/>
            </a:pPr>
            <a:r>
              <a:rPr lang="en-US" sz="2400" b="1" kern="0" dirty="0" smtClean="0">
                <a:solidFill>
                  <a:srgbClr val="366426"/>
                </a:solidFill>
              </a:rPr>
              <a:t>Russian </a:t>
            </a:r>
            <a:r>
              <a:rPr lang="en-US" sz="2400" b="1" kern="0" dirty="0">
                <a:solidFill>
                  <a:srgbClr val="366426"/>
                </a:solidFill>
              </a:rPr>
              <a:t>achievements: fall of Nabucco + resistance to </a:t>
            </a:r>
            <a:r>
              <a:rPr lang="en-US" sz="2400" b="1" kern="0" dirty="0" err="1">
                <a:solidFill>
                  <a:srgbClr val="366426"/>
                </a:solidFill>
              </a:rPr>
              <a:t>TransCaspian</a:t>
            </a:r>
            <a:r>
              <a:rPr lang="en-US" sz="2400" b="1" kern="0" dirty="0">
                <a:solidFill>
                  <a:srgbClr val="366426"/>
                </a:solidFill>
              </a:rPr>
              <a:t> Gas Pipeline + acceleration of South Stream (first line)</a:t>
            </a:r>
            <a:endParaRPr lang="ru-RU" sz="2400" b="1" kern="0" dirty="0">
              <a:solidFill>
                <a:srgbClr val="366426"/>
              </a:solidFill>
            </a:endParaRPr>
          </a:p>
        </p:txBody>
      </p:sp>
      <p:sp>
        <p:nvSpPr>
          <p:cNvPr id="55320" name="Прямокутник 2"/>
          <p:cNvSpPr>
            <a:spLocks noChangeArrowheads="1"/>
          </p:cNvSpPr>
          <p:nvPr/>
        </p:nvSpPr>
        <p:spPr bwMode="auto">
          <a:xfrm>
            <a:off x="1698626" y="6369050"/>
            <a:ext cx="24352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sz="1100">
                <a:solidFill>
                  <a:srgbClr val="366426"/>
                </a:solidFill>
                <a:latin typeface="Myriad Pro Black Cond"/>
              </a:rPr>
              <a:t>nomos.com.ua | geostrategy.org.ua </a:t>
            </a:r>
          </a:p>
        </p:txBody>
      </p:sp>
      <p:pic>
        <p:nvPicPr>
          <p:cNvPr id="55321" name="Рисунок 26" descr="Nom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87" y="4764"/>
            <a:ext cx="1019176"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2" name="Рисунок 27" descr="Synerging-0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25401"/>
            <a:ext cx="17319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066" y="830263"/>
            <a:ext cx="2666241" cy="1998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402889" y="1416676"/>
            <a:ext cx="1789112" cy="4524315"/>
          </a:xfrm>
          <a:prstGeom prst="rect">
            <a:avLst/>
          </a:prstGeom>
          <a:noFill/>
        </p:spPr>
        <p:txBody>
          <a:bodyPr wrap="square" rtlCol="0">
            <a:spAutoFit/>
          </a:bodyPr>
          <a:lstStyle/>
          <a:p>
            <a:r>
              <a:rPr lang="en-US" sz="2400" b="1" dirty="0" smtClean="0"/>
              <a:t>Calculation of minimal level for “kickback money” from South Stream: </a:t>
            </a:r>
          </a:p>
          <a:p>
            <a:endParaRPr lang="en-US" sz="2400" b="1" dirty="0"/>
          </a:p>
          <a:p>
            <a:r>
              <a:rPr lang="en-US" sz="2400" b="1" dirty="0" smtClean="0"/>
              <a:t>Total budget</a:t>
            </a:r>
          </a:p>
          <a:p>
            <a:r>
              <a:rPr lang="en-US" sz="2400" b="1" dirty="0" smtClean="0"/>
              <a:t>€56.0 </a:t>
            </a:r>
            <a:r>
              <a:rPr lang="en-US" sz="2400" b="1" dirty="0" err="1" smtClean="0"/>
              <a:t>bln</a:t>
            </a:r>
            <a:endParaRPr lang="en-US" sz="2400" b="1" dirty="0" smtClean="0"/>
          </a:p>
          <a:p>
            <a:r>
              <a:rPr lang="en-US" sz="2400" b="1" dirty="0"/>
              <a:t>x</a:t>
            </a:r>
            <a:r>
              <a:rPr lang="en-US" sz="2400" b="1" dirty="0" smtClean="0"/>
              <a:t> 22% =  </a:t>
            </a:r>
          </a:p>
          <a:p>
            <a:r>
              <a:rPr lang="en-US" sz="2400" b="1" dirty="0" smtClean="0"/>
              <a:t>€</a:t>
            </a:r>
            <a:r>
              <a:rPr lang="ru-RU" sz="2400" b="1" dirty="0" smtClean="0"/>
              <a:t>12.3</a:t>
            </a:r>
            <a:r>
              <a:rPr lang="en-US" sz="2400" b="1" dirty="0" smtClean="0"/>
              <a:t> </a:t>
            </a:r>
            <a:r>
              <a:rPr lang="en-US" sz="2400" b="1" dirty="0" err="1" smtClean="0"/>
              <a:t>bln</a:t>
            </a:r>
            <a:endParaRPr lang="uk-UA" sz="2400" b="1" dirty="0"/>
          </a:p>
        </p:txBody>
      </p:sp>
      <p:pic>
        <p:nvPicPr>
          <p:cNvPr id="3" name="Рисунок 2"/>
          <p:cNvPicPr>
            <a:picLocks noChangeAspect="1"/>
          </p:cNvPicPr>
          <p:nvPr/>
        </p:nvPicPr>
        <p:blipFill>
          <a:blip r:embed="rId5"/>
          <a:stretch>
            <a:fillRect/>
          </a:stretch>
        </p:blipFill>
        <p:spPr>
          <a:xfrm>
            <a:off x="2519364" y="1152525"/>
            <a:ext cx="7770588" cy="5197645"/>
          </a:xfrm>
          <a:prstGeom prst="rect">
            <a:avLst/>
          </a:prstGeom>
        </p:spPr>
      </p:pic>
    </p:spTree>
    <p:extLst>
      <p:ext uri="{BB962C8B-B14F-4D97-AF65-F5344CB8AC3E}">
        <p14:creationId xmlns:p14="http://schemas.microsoft.com/office/powerpoint/2010/main" val="1195983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1524000" y="0"/>
            <a:ext cx="9144000" cy="908050"/>
          </a:xfrm>
        </p:spPr>
        <p:txBody>
          <a:bodyPr anchorCtr="0"/>
          <a:lstStyle/>
          <a:p>
            <a:r>
              <a:rPr lang="uk-UA" sz="2800"/>
              <a:t> </a:t>
            </a:r>
            <a:endParaRPr lang="ru-RU" sz="280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81076"/>
            <a:ext cx="914400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Line 4"/>
          <p:cNvSpPr>
            <a:spLocks noChangeShapeType="1"/>
          </p:cNvSpPr>
          <p:nvPr/>
        </p:nvSpPr>
        <p:spPr bwMode="auto">
          <a:xfrm flipH="1">
            <a:off x="5664200" y="1557339"/>
            <a:ext cx="5003800" cy="1366837"/>
          </a:xfrm>
          <a:prstGeom prst="line">
            <a:avLst/>
          </a:prstGeom>
          <a:noFill/>
          <a:ln w="88900">
            <a:solidFill>
              <a:srgbClr val="3333CC"/>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173" name="Line 5"/>
          <p:cNvSpPr>
            <a:spLocks noChangeShapeType="1"/>
          </p:cNvSpPr>
          <p:nvPr/>
        </p:nvSpPr>
        <p:spPr bwMode="auto">
          <a:xfrm flipH="1">
            <a:off x="4872038" y="2924176"/>
            <a:ext cx="792162" cy="792163"/>
          </a:xfrm>
          <a:prstGeom prst="line">
            <a:avLst/>
          </a:prstGeom>
          <a:noFill/>
          <a:ln w="88900">
            <a:solidFill>
              <a:srgbClr val="3333CC"/>
            </a:solidFill>
            <a:round/>
            <a:headEnd/>
            <a:tailEnd type="triangle" w="med" len="med"/>
          </a:ln>
          <a:extLst>
            <a:ext uri="{909E8E84-426E-40DD-AFC4-6F175D3DCCD1}">
              <a14:hiddenFill xmlns:a14="http://schemas.microsoft.com/office/drawing/2010/main">
                <a:noFill/>
              </a14:hiddenFill>
            </a:ext>
          </a:extLst>
        </p:spPr>
        <p:txBody>
          <a:bodyPr/>
          <a:lstStyle/>
          <a:p>
            <a:endParaRPr lang="uk-UA"/>
          </a:p>
        </p:txBody>
      </p:sp>
      <p:sp>
        <p:nvSpPr>
          <p:cNvPr id="7174" name="Line 6"/>
          <p:cNvSpPr>
            <a:spLocks noChangeShapeType="1"/>
          </p:cNvSpPr>
          <p:nvPr/>
        </p:nvSpPr>
        <p:spPr bwMode="auto">
          <a:xfrm flipV="1">
            <a:off x="4727576" y="2781301"/>
            <a:ext cx="5940425" cy="1439863"/>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175" name="Line 7"/>
          <p:cNvSpPr>
            <a:spLocks noChangeShapeType="1"/>
          </p:cNvSpPr>
          <p:nvPr/>
        </p:nvSpPr>
        <p:spPr bwMode="auto">
          <a:xfrm flipV="1">
            <a:off x="5375276" y="3213101"/>
            <a:ext cx="5292725" cy="1655763"/>
          </a:xfrm>
          <a:prstGeom prst="line">
            <a:avLst/>
          </a:prstGeom>
          <a:noFill/>
          <a:ln w="101600">
            <a:solidFill>
              <a:srgbClr val="3333CC"/>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176" name="Line 8"/>
          <p:cNvSpPr>
            <a:spLocks noChangeShapeType="1"/>
          </p:cNvSpPr>
          <p:nvPr/>
        </p:nvSpPr>
        <p:spPr bwMode="auto">
          <a:xfrm flipH="1">
            <a:off x="4583113" y="4868863"/>
            <a:ext cx="792162" cy="144462"/>
          </a:xfrm>
          <a:prstGeom prst="line">
            <a:avLst/>
          </a:prstGeom>
          <a:noFill/>
          <a:ln w="101600">
            <a:solidFill>
              <a:srgbClr val="3333CC"/>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177" name="Line 9"/>
          <p:cNvSpPr>
            <a:spLocks noChangeShapeType="1"/>
          </p:cNvSpPr>
          <p:nvPr/>
        </p:nvSpPr>
        <p:spPr bwMode="auto">
          <a:xfrm>
            <a:off x="4511676" y="5084764"/>
            <a:ext cx="2232025" cy="936625"/>
          </a:xfrm>
          <a:prstGeom prst="line">
            <a:avLst/>
          </a:prstGeom>
          <a:noFill/>
          <a:ln w="88900">
            <a:solidFill>
              <a:srgbClr val="3333CC"/>
            </a:solidFill>
            <a:prstDash val="sysDash"/>
            <a:round/>
            <a:headEnd type="triangle" w="med" len="med"/>
            <a:tailEnd/>
          </a:ln>
          <a:extLst>
            <a:ext uri="{909E8E84-426E-40DD-AFC4-6F175D3DCCD1}">
              <a14:hiddenFill xmlns:a14="http://schemas.microsoft.com/office/drawing/2010/main">
                <a:noFill/>
              </a14:hiddenFill>
            </a:ext>
          </a:extLst>
        </p:spPr>
        <p:txBody>
          <a:bodyPr/>
          <a:lstStyle/>
          <a:p>
            <a:endParaRPr lang="uk-UA"/>
          </a:p>
        </p:txBody>
      </p:sp>
      <p:sp>
        <p:nvSpPr>
          <p:cNvPr id="7178" name="Line 10"/>
          <p:cNvSpPr>
            <a:spLocks noChangeShapeType="1"/>
          </p:cNvSpPr>
          <p:nvPr/>
        </p:nvSpPr>
        <p:spPr bwMode="auto">
          <a:xfrm flipV="1">
            <a:off x="6743700" y="5157788"/>
            <a:ext cx="1657350" cy="863600"/>
          </a:xfrm>
          <a:prstGeom prst="line">
            <a:avLst/>
          </a:prstGeom>
          <a:noFill/>
          <a:ln w="88900">
            <a:solidFill>
              <a:srgbClr val="3333CC"/>
            </a:solidFill>
            <a:prstDash val="sysDash"/>
            <a:round/>
            <a:headEnd/>
            <a:tailEnd/>
          </a:ln>
          <a:extLst>
            <a:ext uri="{909E8E84-426E-40DD-AFC4-6F175D3DCCD1}">
              <a14:hiddenFill xmlns:a14="http://schemas.microsoft.com/office/drawing/2010/main">
                <a:noFill/>
              </a14:hiddenFill>
            </a:ext>
          </a:extLst>
        </p:spPr>
        <p:txBody>
          <a:bodyPr/>
          <a:lstStyle/>
          <a:p>
            <a:endParaRPr lang="uk-UA"/>
          </a:p>
        </p:txBody>
      </p:sp>
      <p:sp>
        <p:nvSpPr>
          <p:cNvPr id="7179" name="Line 11"/>
          <p:cNvSpPr>
            <a:spLocks noChangeShapeType="1"/>
          </p:cNvSpPr>
          <p:nvPr/>
        </p:nvSpPr>
        <p:spPr bwMode="auto">
          <a:xfrm flipV="1">
            <a:off x="8401050" y="1700214"/>
            <a:ext cx="2266950" cy="3457575"/>
          </a:xfrm>
          <a:prstGeom prst="line">
            <a:avLst/>
          </a:prstGeom>
          <a:noFill/>
          <a:ln w="88900">
            <a:solidFill>
              <a:srgbClr val="3333CC"/>
            </a:solidFill>
            <a:prstDash val="sysDash"/>
            <a:round/>
            <a:headEnd/>
            <a:tailEnd/>
          </a:ln>
          <a:extLst>
            <a:ext uri="{909E8E84-426E-40DD-AFC4-6F175D3DCCD1}">
              <a14:hiddenFill xmlns:a14="http://schemas.microsoft.com/office/drawing/2010/main">
                <a:noFill/>
              </a14:hiddenFill>
            </a:ext>
          </a:extLst>
        </p:spPr>
        <p:txBody>
          <a:bodyPr/>
          <a:lstStyle/>
          <a:p>
            <a:endParaRPr lang="uk-UA"/>
          </a:p>
        </p:txBody>
      </p:sp>
      <p:sp>
        <p:nvSpPr>
          <p:cNvPr id="7180" name="Rectangle 12"/>
          <p:cNvSpPr>
            <a:spLocks noChangeArrowheads="1"/>
          </p:cNvSpPr>
          <p:nvPr/>
        </p:nvSpPr>
        <p:spPr bwMode="auto">
          <a:xfrm>
            <a:off x="1524001" y="0"/>
            <a:ext cx="89646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sz="3200" b="1">
                <a:solidFill>
                  <a:srgbClr val="FF0000"/>
                </a:solidFill>
              </a:rPr>
              <a:t>The scheme of future gas streams </a:t>
            </a:r>
          </a:p>
          <a:p>
            <a:pPr algn="ctr"/>
            <a:r>
              <a:rPr lang="en-US" sz="3200" b="1">
                <a:solidFill>
                  <a:srgbClr val="FF0000"/>
                </a:solidFill>
              </a:rPr>
              <a:t>according to Russian dreams</a:t>
            </a:r>
            <a:endParaRPr lang="ru-RU" sz="3200" b="1">
              <a:solidFill>
                <a:srgbClr val="FF0000"/>
              </a:solidFill>
            </a:endParaRPr>
          </a:p>
        </p:txBody>
      </p:sp>
      <p:sp>
        <p:nvSpPr>
          <p:cNvPr id="7181" name="Line 13"/>
          <p:cNvSpPr>
            <a:spLocks noChangeShapeType="1"/>
          </p:cNvSpPr>
          <p:nvPr/>
        </p:nvSpPr>
        <p:spPr bwMode="auto">
          <a:xfrm>
            <a:off x="4865954" y="6237288"/>
            <a:ext cx="1817421" cy="297183"/>
          </a:xfrm>
          <a:prstGeom prst="line">
            <a:avLst/>
          </a:prstGeom>
          <a:noFill/>
          <a:ln w="76200">
            <a:solidFill>
              <a:srgbClr val="00CCFF"/>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uk-UA"/>
          </a:p>
        </p:txBody>
      </p:sp>
      <p:sp>
        <p:nvSpPr>
          <p:cNvPr id="7182" name="Line 14"/>
          <p:cNvSpPr>
            <a:spLocks noChangeShapeType="1"/>
          </p:cNvSpPr>
          <p:nvPr/>
        </p:nvSpPr>
        <p:spPr bwMode="auto">
          <a:xfrm flipV="1">
            <a:off x="6672264" y="6021389"/>
            <a:ext cx="1728787" cy="503237"/>
          </a:xfrm>
          <a:prstGeom prst="line">
            <a:avLst/>
          </a:prstGeom>
          <a:noFill/>
          <a:ln w="76200">
            <a:solidFill>
              <a:srgbClr val="00CCFF"/>
            </a:solidFill>
            <a:prstDash val="sysDot"/>
            <a:round/>
            <a:headEnd/>
            <a:tailEnd/>
          </a:ln>
          <a:extLst>
            <a:ext uri="{909E8E84-426E-40DD-AFC4-6F175D3DCCD1}">
              <a14:hiddenFill xmlns:a14="http://schemas.microsoft.com/office/drawing/2010/main">
                <a:noFill/>
              </a14:hiddenFill>
            </a:ext>
          </a:extLst>
        </p:spPr>
        <p:txBody>
          <a:bodyPr/>
          <a:lstStyle/>
          <a:p>
            <a:endParaRPr lang="uk-UA"/>
          </a:p>
        </p:txBody>
      </p:sp>
      <p:sp>
        <p:nvSpPr>
          <p:cNvPr id="7183" name="Line 15"/>
          <p:cNvSpPr>
            <a:spLocks noChangeShapeType="1"/>
          </p:cNvSpPr>
          <p:nvPr/>
        </p:nvSpPr>
        <p:spPr bwMode="auto">
          <a:xfrm>
            <a:off x="8401050" y="6021389"/>
            <a:ext cx="2266950" cy="287337"/>
          </a:xfrm>
          <a:prstGeom prst="line">
            <a:avLst/>
          </a:prstGeom>
          <a:noFill/>
          <a:ln w="76200">
            <a:solidFill>
              <a:srgbClr val="00CCFF"/>
            </a:solidFill>
            <a:prstDash val="sysDot"/>
            <a:round/>
            <a:headEnd/>
            <a:tailEnd/>
          </a:ln>
          <a:extLst>
            <a:ext uri="{909E8E84-426E-40DD-AFC4-6F175D3DCCD1}">
              <a14:hiddenFill xmlns:a14="http://schemas.microsoft.com/office/drawing/2010/main">
                <a:noFill/>
              </a14:hiddenFill>
            </a:ext>
          </a:extLst>
        </p:spPr>
        <p:txBody>
          <a:bodyPr/>
          <a:lstStyle/>
          <a:p>
            <a:endParaRPr lang="uk-UA"/>
          </a:p>
        </p:txBody>
      </p:sp>
      <p:sp>
        <p:nvSpPr>
          <p:cNvPr id="7184" name="AutoShape 16"/>
          <p:cNvSpPr>
            <a:spLocks noChangeArrowheads="1"/>
          </p:cNvSpPr>
          <p:nvPr/>
        </p:nvSpPr>
        <p:spPr bwMode="auto">
          <a:xfrm>
            <a:off x="9246394" y="5864226"/>
            <a:ext cx="576262" cy="576262"/>
          </a:xfrm>
          <a:prstGeom prst="flowChartSummingJunction">
            <a:avLst/>
          </a:prstGeom>
          <a:solidFill>
            <a:srgbClr val="FCFEA0"/>
          </a:solidFill>
          <a:ln w="76200">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US">
              <a:latin typeface="Calibri" panose="020F0502020204030204" pitchFamily="34" charset="0"/>
            </a:endParaRPr>
          </a:p>
        </p:txBody>
      </p:sp>
      <p:sp>
        <p:nvSpPr>
          <p:cNvPr id="7185" name="Text Box 17"/>
          <p:cNvSpPr txBox="1">
            <a:spLocks noChangeArrowheads="1"/>
          </p:cNvSpPr>
          <p:nvPr/>
        </p:nvSpPr>
        <p:spPr bwMode="auto">
          <a:xfrm>
            <a:off x="6096000" y="1916113"/>
            <a:ext cx="208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400" b="1">
                <a:latin typeface="Calibri" panose="020F0502020204030204" pitchFamily="34" charset="0"/>
              </a:rPr>
              <a:t>NORD STREAM</a:t>
            </a:r>
            <a:endParaRPr lang="ru-RU" sz="2400" b="1">
              <a:latin typeface="Calibri" panose="020F0502020204030204" pitchFamily="34" charset="0"/>
            </a:endParaRPr>
          </a:p>
        </p:txBody>
      </p:sp>
      <p:sp>
        <p:nvSpPr>
          <p:cNvPr id="7186" name="Text Box 18"/>
          <p:cNvSpPr txBox="1">
            <a:spLocks noChangeArrowheads="1"/>
          </p:cNvSpPr>
          <p:nvPr/>
        </p:nvSpPr>
        <p:spPr bwMode="auto">
          <a:xfrm>
            <a:off x="7330645" y="4820849"/>
            <a:ext cx="22249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400" b="1" dirty="0">
                <a:latin typeface="Calibri" panose="020F0502020204030204" pitchFamily="34" charset="0"/>
              </a:rPr>
              <a:t>SOUTH STREAM</a:t>
            </a:r>
            <a:endParaRPr lang="ru-RU" sz="2400" b="1" dirty="0">
              <a:latin typeface="Calibri" panose="020F0502020204030204" pitchFamily="34" charset="0"/>
            </a:endParaRPr>
          </a:p>
        </p:txBody>
      </p:sp>
      <p:sp>
        <p:nvSpPr>
          <p:cNvPr id="7187" name="Text Box 19"/>
          <p:cNvSpPr txBox="1">
            <a:spLocks noChangeArrowheads="1"/>
          </p:cNvSpPr>
          <p:nvPr/>
        </p:nvSpPr>
        <p:spPr bwMode="auto">
          <a:xfrm>
            <a:off x="5912644" y="3343276"/>
            <a:ext cx="2236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400" b="1" dirty="0">
                <a:latin typeface="Calibri" panose="020F0502020204030204" pitchFamily="34" charset="0"/>
              </a:rPr>
              <a:t>YAMAL-EUROPE</a:t>
            </a:r>
            <a:endParaRPr lang="ru-RU" sz="2400" b="1" dirty="0">
              <a:latin typeface="Calibri" panose="020F0502020204030204" pitchFamily="34" charset="0"/>
            </a:endParaRPr>
          </a:p>
        </p:txBody>
      </p:sp>
      <p:sp>
        <p:nvSpPr>
          <p:cNvPr id="7188" name="Text Box 20"/>
          <p:cNvSpPr txBox="1">
            <a:spLocks noChangeArrowheads="1"/>
          </p:cNvSpPr>
          <p:nvPr/>
        </p:nvSpPr>
        <p:spPr bwMode="auto">
          <a:xfrm>
            <a:off x="7464426" y="3860801"/>
            <a:ext cx="24516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400" b="1">
                <a:latin typeface="Calibri" panose="020F0502020204030204" pitchFamily="34" charset="0"/>
              </a:rPr>
              <a:t>MAINSTREAM.UA</a:t>
            </a:r>
            <a:endParaRPr lang="ru-RU" sz="2400" b="1">
              <a:latin typeface="Calibri" panose="020F0502020204030204" pitchFamily="34" charset="0"/>
            </a:endParaRPr>
          </a:p>
        </p:txBody>
      </p:sp>
      <p:sp>
        <p:nvSpPr>
          <p:cNvPr id="7189" name="Text Box 21"/>
          <p:cNvSpPr txBox="1">
            <a:spLocks noChangeArrowheads="1"/>
          </p:cNvSpPr>
          <p:nvPr/>
        </p:nvSpPr>
        <p:spPr bwMode="auto">
          <a:xfrm>
            <a:off x="6932950" y="6087943"/>
            <a:ext cx="1050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400" b="1" dirty="0" smtClean="0">
                <a:latin typeface="Calibri" panose="020F0502020204030204" pitchFamily="34" charset="0"/>
              </a:rPr>
              <a:t>TANAP</a:t>
            </a:r>
            <a:endParaRPr lang="ru-RU" sz="2400" b="1" dirty="0">
              <a:latin typeface="Calibri" panose="020F0502020204030204" pitchFamily="34" charset="0"/>
            </a:endParaRPr>
          </a:p>
        </p:txBody>
      </p:sp>
      <p:sp>
        <p:nvSpPr>
          <p:cNvPr id="7190" name="Line 23"/>
          <p:cNvSpPr>
            <a:spLocks noChangeShapeType="1"/>
          </p:cNvSpPr>
          <p:nvPr/>
        </p:nvSpPr>
        <p:spPr bwMode="auto">
          <a:xfrm flipH="1">
            <a:off x="4583114" y="3716339"/>
            <a:ext cx="288925" cy="1368425"/>
          </a:xfrm>
          <a:prstGeom prst="line">
            <a:avLst/>
          </a:prstGeom>
          <a:noFill/>
          <a:ln w="76200">
            <a:solidFill>
              <a:schemeClr val="bg2"/>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191" name="Text Box 28"/>
          <p:cNvSpPr txBox="1">
            <a:spLocks noChangeArrowheads="1"/>
          </p:cNvSpPr>
          <p:nvPr/>
        </p:nvSpPr>
        <p:spPr bwMode="auto">
          <a:xfrm>
            <a:off x="3381375" y="4643438"/>
            <a:ext cx="1801712" cy="369332"/>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b="1">
                <a:latin typeface="Calibri" panose="020F0502020204030204" pitchFamily="34" charset="0"/>
              </a:rPr>
              <a:t>Hub Baumgarten</a:t>
            </a:r>
            <a:endParaRPr lang="ru-RU" b="1">
              <a:latin typeface="Calibri" panose="020F0502020204030204" pitchFamily="34" charset="0"/>
            </a:endParaRPr>
          </a:p>
        </p:txBody>
      </p:sp>
      <p:pic>
        <p:nvPicPr>
          <p:cNvPr id="7193" name="Picture 25" descr="Bear-Nord%20Stream_550x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7664" y="981076"/>
            <a:ext cx="2700337" cy="2068513"/>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4"/>
          <a:stretch>
            <a:fillRect/>
          </a:stretch>
        </p:blipFill>
        <p:spPr>
          <a:xfrm>
            <a:off x="8425263" y="5706037"/>
            <a:ext cx="652329" cy="658425"/>
          </a:xfrm>
          <a:prstGeom prst="rect">
            <a:avLst/>
          </a:prstGeom>
        </p:spPr>
      </p:pic>
      <p:pic>
        <p:nvPicPr>
          <p:cNvPr id="3" name="Рисунок 2"/>
          <p:cNvPicPr>
            <a:picLocks noChangeAspect="1"/>
          </p:cNvPicPr>
          <p:nvPr/>
        </p:nvPicPr>
        <p:blipFill>
          <a:blip r:embed="rId5"/>
          <a:stretch>
            <a:fillRect/>
          </a:stretch>
        </p:blipFill>
        <p:spPr>
          <a:xfrm>
            <a:off x="483" y="4922414"/>
            <a:ext cx="2853844" cy="1955332"/>
          </a:xfrm>
          <a:prstGeom prst="rect">
            <a:avLst/>
          </a:prstGeom>
        </p:spPr>
      </p:pic>
    </p:spTree>
    <p:extLst>
      <p:ext uri="{BB962C8B-B14F-4D97-AF65-F5344CB8AC3E}">
        <p14:creationId xmlns:p14="http://schemas.microsoft.com/office/powerpoint/2010/main" val="2534252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4"/>
          <p:cNvSpPr>
            <a:spLocks noGrp="1" noChangeArrowheads="1"/>
          </p:cNvSpPr>
          <p:nvPr>
            <p:ph type="title"/>
          </p:nvPr>
        </p:nvSpPr>
        <p:spPr>
          <a:xfrm>
            <a:off x="257576" y="0"/>
            <a:ext cx="11629623" cy="2133600"/>
          </a:xfrm>
        </p:spPr>
        <p:txBody>
          <a:bodyPr/>
          <a:lstStyle/>
          <a:p>
            <a:pPr eaLnBrk="1" hangingPunct="1"/>
            <a:r>
              <a:rPr lang="en-US" sz="2800" b="1" dirty="0" smtClean="0">
                <a:solidFill>
                  <a:srgbClr val="366426"/>
                </a:solidFill>
              </a:rPr>
              <a:t/>
            </a:r>
            <a:br>
              <a:rPr lang="en-US" sz="2800" b="1" dirty="0" smtClean="0">
                <a:solidFill>
                  <a:srgbClr val="366426"/>
                </a:solidFill>
              </a:rPr>
            </a:br>
            <a:r>
              <a:rPr lang="en-US" sz="2800" b="1" dirty="0" smtClean="0">
                <a:solidFill>
                  <a:srgbClr val="366426"/>
                </a:solidFill>
              </a:rPr>
              <a:t/>
            </a:r>
            <a:br>
              <a:rPr lang="en-US" sz="2800" b="1" dirty="0" smtClean="0">
                <a:solidFill>
                  <a:srgbClr val="366426"/>
                </a:solidFill>
              </a:rPr>
            </a:br>
            <a:r>
              <a:rPr lang="en-US" sz="2800" b="1" dirty="0" smtClean="0">
                <a:solidFill>
                  <a:srgbClr val="366426"/>
                </a:solidFill>
              </a:rPr>
              <a:t>Scenario</a:t>
            </a:r>
            <a:r>
              <a:rPr lang="uk-UA" sz="2800" b="1" dirty="0" smtClean="0">
                <a:solidFill>
                  <a:srgbClr val="366426"/>
                </a:solidFill>
              </a:rPr>
              <a:t> </a:t>
            </a:r>
            <a:r>
              <a:rPr lang="uk-UA" sz="2800" b="1" dirty="0">
                <a:solidFill>
                  <a:srgbClr val="366426"/>
                </a:solidFill>
              </a:rPr>
              <a:t>«</a:t>
            </a:r>
            <a:r>
              <a:rPr lang="en-US" sz="2800" b="1" dirty="0">
                <a:solidFill>
                  <a:srgbClr val="366426"/>
                </a:solidFill>
              </a:rPr>
              <a:t>Dark </a:t>
            </a:r>
            <a:r>
              <a:rPr lang="en-US" sz="2800" b="1" dirty="0">
                <a:solidFill>
                  <a:srgbClr val="366426"/>
                </a:solidFill>
              </a:rPr>
              <a:t>a</a:t>
            </a:r>
            <a:r>
              <a:rPr lang="en-US" sz="2800" b="1" dirty="0" smtClean="0">
                <a:solidFill>
                  <a:srgbClr val="366426"/>
                </a:solidFill>
              </a:rPr>
              <a:t>reas</a:t>
            </a:r>
            <a:r>
              <a:rPr lang="ru-RU" sz="2800" b="1" dirty="0" smtClean="0">
                <a:solidFill>
                  <a:srgbClr val="366426"/>
                </a:solidFill>
              </a:rPr>
              <a:t>»</a:t>
            </a:r>
            <a:r>
              <a:rPr lang="en-US" sz="2800" b="1" dirty="0" smtClean="0">
                <a:solidFill>
                  <a:srgbClr val="366426"/>
                </a:solidFill>
              </a:rPr>
              <a:t> aimed to keep Russian gas monopoly of supply </a:t>
            </a:r>
            <a:r>
              <a:rPr lang="en-US" sz="2800" b="1" dirty="0" smtClean="0">
                <a:solidFill>
                  <a:srgbClr val="366426"/>
                </a:solidFill>
              </a:rPr>
              <a:t>to </a:t>
            </a:r>
            <a:br>
              <a:rPr lang="en-US" sz="2800" b="1" dirty="0" smtClean="0">
                <a:solidFill>
                  <a:srgbClr val="366426"/>
                </a:solidFill>
              </a:rPr>
            </a:br>
            <a:r>
              <a:rPr lang="en-US" sz="2800" b="1" dirty="0" smtClean="0">
                <a:solidFill>
                  <a:srgbClr val="366426"/>
                </a:solidFill>
              </a:rPr>
              <a:t>the </a:t>
            </a:r>
            <a:r>
              <a:rPr lang="en-US" sz="2800" b="1" dirty="0" smtClean="0">
                <a:solidFill>
                  <a:srgbClr val="366426"/>
                </a:solidFill>
              </a:rPr>
              <a:t>EU through the Eastern Gas Corridor and create</a:t>
            </a:r>
            <a:r>
              <a:rPr lang="uk-UA" sz="2800" b="1" dirty="0" smtClean="0">
                <a:solidFill>
                  <a:srgbClr val="366426"/>
                </a:solidFill>
              </a:rPr>
              <a:t> </a:t>
            </a:r>
            <a:r>
              <a:rPr lang="en-US" sz="2800" b="1" dirty="0" smtClean="0">
                <a:solidFill>
                  <a:srgbClr val="366426"/>
                </a:solidFill>
              </a:rPr>
              <a:t>no</a:t>
            </a:r>
            <a:r>
              <a:rPr lang="en-US" sz="2800" b="1" dirty="0" smtClean="0">
                <a:solidFill>
                  <a:srgbClr val="366426"/>
                </a:solidFill>
              </a:rPr>
              <a:t> </a:t>
            </a:r>
            <a:r>
              <a:rPr lang="en-US" sz="2800" b="1" dirty="0" smtClean="0">
                <a:solidFill>
                  <a:srgbClr val="366426"/>
                </a:solidFill>
              </a:rPr>
              <a:t>alternative for  Russian bypass streams  </a:t>
            </a:r>
            <a:r>
              <a:rPr lang="en-US" sz="2800" b="1" dirty="0">
                <a:solidFill>
                  <a:srgbClr val="366426"/>
                </a:solidFill>
              </a:rPr>
              <a:t/>
            </a:r>
            <a:br>
              <a:rPr lang="en-US" sz="2800" b="1" dirty="0">
                <a:solidFill>
                  <a:srgbClr val="366426"/>
                </a:solidFill>
              </a:rPr>
            </a:br>
            <a:endParaRPr lang="ru-RU" sz="2800" b="1" dirty="0">
              <a:solidFill>
                <a:srgbClr val="366426"/>
              </a:solidFill>
              <a:latin typeface="Arial" panose="020B0604020202020204" pitchFamily="34" charset="0"/>
              <a:cs typeface="Arial" panose="020B0604020202020204" pitchFamily="34" charset="0"/>
            </a:endParaRPr>
          </a:p>
        </p:txBody>
      </p:sp>
      <p:pic>
        <p:nvPicPr>
          <p:cNvPr id="106499" name="Рисунок 5" descr="Nom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104775"/>
            <a:ext cx="963612"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0"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5914" y="204789"/>
            <a:ext cx="15255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6473826"/>
            <a:ext cx="300037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2" name="Рисунок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133600"/>
            <a:ext cx="9144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вал 1"/>
          <p:cNvSpPr/>
          <p:nvPr/>
        </p:nvSpPr>
        <p:spPr>
          <a:xfrm rot="1350819">
            <a:off x="5026195" y="4802618"/>
            <a:ext cx="1456893" cy="1093347"/>
          </a:xfrm>
          <a:prstGeom prst="ellipse">
            <a:avLst/>
          </a:prstGeom>
          <a:solidFill>
            <a:schemeClr val="bg2">
              <a:lumMod val="2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a:solidFill>
                <a:prstClr val="white"/>
              </a:solidFill>
            </a:endParaRPr>
          </a:p>
        </p:txBody>
      </p:sp>
      <p:pic>
        <p:nvPicPr>
          <p:cNvPr id="3" name="Рисунок 2"/>
          <p:cNvPicPr>
            <a:picLocks noChangeAspect="1"/>
          </p:cNvPicPr>
          <p:nvPr/>
        </p:nvPicPr>
        <p:blipFill>
          <a:blip r:embed="rId6"/>
          <a:stretch>
            <a:fillRect/>
          </a:stretch>
        </p:blipFill>
        <p:spPr>
          <a:xfrm>
            <a:off x="6597754" y="5982923"/>
            <a:ext cx="998433" cy="824976"/>
          </a:xfrm>
          <a:prstGeom prst="rect">
            <a:avLst/>
          </a:prstGeom>
        </p:spPr>
      </p:pic>
    </p:spTree>
    <p:extLst>
      <p:ext uri="{BB962C8B-B14F-4D97-AF65-F5344CB8AC3E}">
        <p14:creationId xmlns:p14="http://schemas.microsoft.com/office/powerpoint/2010/main" val="2504908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7"/>
            <a:ext cx="10972800" cy="6293587"/>
          </a:xfrm>
        </p:spPr>
        <p:txBody>
          <a:bodyPr/>
          <a:lstStyle/>
          <a:p>
            <a:r>
              <a:rPr lang="en-US" dirty="0"/>
              <a:t>General conclusion: Georgia needs Energy Community membership but the membership in NATO is extremely important to provide security </a:t>
            </a:r>
            <a:r>
              <a:rPr lang="en-US" dirty="0" smtClean="0"/>
              <a:t>for Georgia</a:t>
            </a:r>
            <a:endParaRPr lang="en-US" dirty="0"/>
          </a:p>
        </p:txBody>
      </p:sp>
    </p:spTree>
    <p:extLst>
      <p:ext uri="{BB962C8B-B14F-4D97-AF65-F5344CB8AC3E}">
        <p14:creationId xmlns:p14="http://schemas.microsoft.com/office/powerpoint/2010/main" val="2234987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9634" name="Рисунок 20" descr="Untitled-1ohoij-01-01-0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Заголовок 1"/>
          <p:cNvSpPr>
            <a:spLocks noGrp="1"/>
          </p:cNvSpPr>
          <p:nvPr>
            <p:ph type="ctrTitle"/>
          </p:nvPr>
        </p:nvSpPr>
        <p:spPr>
          <a:xfrm>
            <a:off x="8310564" y="1428750"/>
            <a:ext cx="1857375" cy="642938"/>
          </a:xfrm>
        </p:spPr>
        <p:txBody>
          <a:bodyPr/>
          <a:lstStyle/>
          <a:p>
            <a:pPr eaLnBrk="1" hangingPunct="1"/>
            <a:r>
              <a:rPr lang="en-US" sz="2400">
                <a:solidFill>
                  <a:srgbClr val="366426"/>
                </a:solidFill>
                <a:latin typeface="Myriad Pro Black Cond"/>
              </a:rPr>
              <a:t>NOMOS</a:t>
            </a:r>
            <a:endParaRPr lang="ru-RU" sz="2400">
              <a:solidFill>
                <a:srgbClr val="366426"/>
              </a:solidFill>
              <a:latin typeface="Myriad Pro Black Cond"/>
            </a:endParaRPr>
          </a:p>
        </p:txBody>
      </p:sp>
      <p:pic>
        <p:nvPicPr>
          <p:cNvPr id="69636" name="Рисунок 6" descr="logo.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95501" y="500064"/>
            <a:ext cx="1604963"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Рисунок 7" descr="Nomo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453438" y="428625"/>
            <a:ext cx="15795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Прямоугольник 9"/>
          <p:cNvSpPr>
            <a:spLocks noChangeArrowheads="1"/>
          </p:cNvSpPr>
          <p:nvPr/>
        </p:nvSpPr>
        <p:spPr bwMode="auto">
          <a:xfrm>
            <a:off x="1952626" y="1514476"/>
            <a:ext cx="1928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en-US">
                <a:solidFill>
                  <a:srgbClr val="366426"/>
                </a:solidFill>
                <a:latin typeface="Myriad Pro Black Cond"/>
              </a:rPr>
              <a:t>Centre for Global Studies “Strategy XXI”</a:t>
            </a:r>
            <a:endParaRPr lang="ru-RU">
              <a:solidFill>
                <a:srgbClr val="366426"/>
              </a:solidFill>
            </a:endParaRPr>
          </a:p>
        </p:txBody>
      </p:sp>
      <p:pic>
        <p:nvPicPr>
          <p:cNvPr id="69639" name="Рисунок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65525" y="2389189"/>
            <a:ext cx="506095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Прямокутник 2"/>
          <p:cNvSpPr>
            <a:spLocks noChangeArrowheads="1"/>
          </p:cNvSpPr>
          <p:nvPr/>
        </p:nvSpPr>
        <p:spPr bwMode="auto">
          <a:xfrm>
            <a:off x="5095875" y="418623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en-US" b="1">
                <a:solidFill>
                  <a:srgbClr val="FF0000"/>
                </a:solidFill>
              </a:rPr>
              <a:t>www.nomos.com.ua</a:t>
            </a:r>
            <a:endParaRPr lang="en-US" sz="1100">
              <a:solidFill>
                <a:prstClr val="black"/>
              </a:solidFill>
            </a:endParaRPr>
          </a:p>
          <a:p>
            <a:pPr fontAlgn="base">
              <a:spcBef>
                <a:spcPct val="0"/>
              </a:spcBef>
              <a:spcAft>
                <a:spcPct val="0"/>
              </a:spcAft>
            </a:pPr>
            <a:r>
              <a:rPr lang="en-US" b="1">
                <a:solidFill>
                  <a:srgbClr val="FF0000"/>
                </a:solidFill>
              </a:rPr>
              <a:t>geostrategy.org.ua</a:t>
            </a:r>
          </a:p>
          <a:p>
            <a:pPr fontAlgn="base">
              <a:spcBef>
                <a:spcPct val="0"/>
              </a:spcBef>
              <a:spcAft>
                <a:spcPct val="0"/>
              </a:spcAft>
            </a:pPr>
            <a:endParaRPr lang="en-US" b="1">
              <a:solidFill>
                <a:srgbClr val="FF0000"/>
              </a:solidFill>
            </a:endParaRPr>
          </a:p>
          <a:p>
            <a:pPr fontAlgn="base">
              <a:spcBef>
                <a:spcPct val="0"/>
              </a:spcBef>
              <a:spcAft>
                <a:spcPct val="0"/>
              </a:spcAft>
            </a:pPr>
            <a:r>
              <a:rPr lang="en-US" b="1">
                <a:solidFill>
                  <a:srgbClr val="FF0000"/>
                </a:solidFill>
              </a:rPr>
              <a:t>mi.gor17@gmail.com</a:t>
            </a:r>
            <a:endParaRPr lang="en-US" sz="1100">
              <a:solidFill>
                <a:prstClr val="black"/>
              </a:solidFill>
            </a:endParaRPr>
          </a:p>
        </p:txBody>
      </p:sp>
    </p:spTree>
    <p:extLst>
      <p:ext uri="{BB962C8B-B14F-4D97-AF65-F5344CB8AC3E}">
        <p14:creationId xmlns:p14="http://schemas.microsoft.com/office/powerpoint/2010/main" val="283009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a:r>
              <a:rPr lang="en-US" sz="3200" b="1" dirty="0"/>
              <a:t>Ukraine, Energy Community and the EU: expectations and </a:t>
            </a:r>
            <a:r>
              <a:rPr lang="en-US" sz="3200" b="1" dirty="0" smtClean="0"/>
              <a:t>results. Some </a:t>
            </a:r>
            <a:r>
              <a:rPr lang="en-US" sz="3200" b="1" dirty="0"/>
              <a:t>conclusions for the EU-oriented </a:t>
            </a:r>
            <a:r>
              <a:rPr lang="en-US" sz="3200" b="1" dirty="0" smtClean="0"/>
              <a:t>countries</a:t>
            </a:r>
            <a:endParaRPr lang="uk-UA" sz="3200" b="1" dirty="0"/>
          </a:p>
        </p:txBody>
      </p:sp>
      <p:sp>
        <p:nvSpPr>
          <p:cNvPr id="3" name="Місце для вмісту 2"/>
          <p:cNvSpPr>
            <a:spLocks noGrp="1"/>
          </p:cNvSpPr>
          <p:nvPr>
            <p:ph idx="1"/>
          </p:nvPr>
        </p:nvSpPr>
        <p:spPr/>
        <p:txBody>
          <a:bodyPr/>
          <a:lstStyle/>
          <a:p>
            <a:r>
              <a:rPr lang="en-US" dirty="0" smtClean="0"/>
              <a:t>Energy Community: expectations and realities</a:t>
            </a:r>
          </a:p>
          <a:p>
            <a:r>
              <a:rPr lang="en-US" dirty="0" smtClean="0"/>
              <a:t>Ukraine in the ECT: unsuccessfully story</a:t>
            </a:r>
          </a:p>
          <a:p>
            <a:r>
              <a:rPr lang="en-US" dirty="0" smtClean="0"/>
              <a:t>European single voice and ECT</a:t>
            </a:r>
          </a:p>
          <a:p>
            <a:r>
              <a:rPr lang="en-US" dirty="0" smtClean="0"/>
              <a:t>Russian challenge for ECT and EU</a:t>
            </a:r>
          </a:p>
          <a:p>
            <a:r>
              <a:rPr lang="en-US" dirty="0" smtClean="0"/>
              <a:t>Lack of solidarity and consequences </a:t>
            </a:r>
          </a:p>
          <a:p>
            <a:r>
              <a:rPr lang="en-US" dirty="0" smtClean="0"/>
              <a:t>Ukrainian “Dark area” and Russian non-transit project</a:t>
            </a:r>
          </a:p>
          <a:p>
            <a:r>
              <a:rPr lang="en-US" dirty="0" smtClean="0"/>
              <a:t>Risks for gas transit through S. Caucasus   </a:t>
            </a:r>
            <a:endParaRPr lang="uk-UA" dirty="0"/>
          </a:p>
        </p:txBody>
      </p:sp>
    </p:spTree>
    <p:extLst>
      <p:ext uri="{BB962C8B-B14F-4D97-AF65-F5344CB8AC3E}">
        <p14:creationId xmlns:p14="http://schemas.microsoft.com/office/powerpoint/2010/main" val="4041336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0812" y="0"/>
            <a:ext cx="10972800" cy="1043189"/>
          </a:xfrm>
        </p:spPr>
        <p:txBody>
          <a:bodyPr/>
          <a:lstStyle/>
          <a:p>
            <a:r>
              <a:rPr lang="en-US" dirty="0"/>
              <a:t>Energy Community: expectations and </a:t>
            </a:r>
            <a:r>
              <a:rPr lang="en-US" dirty="0" smtClean="0"/>
              <a:t>realities</a:t>
            </a:r>
            <a:endParaRPr lang="uk-UA" dirty="0"/>
          </a:p>
        </p:txBody>
      </p:sp>
      <p:sp>
        <p:nvSpPr>
          <p:cNvPr id="3" name="Місце для вмісту 2"/>
          <p:cNvSpPr>
            <a:spLocks noGrp="1"/>
          </p:cNvSpPr>
          <p:nvPr>
            <p:ph idx="1"/>
          </p:nvPr>
        </p:nvSpPr>
        <p:spPr>
          <a:xfrm>
            <a:off x="180304" y="785611"/>
            <a:ext cx="11861442" cy="5821252"/>
          </a:xfrm>
        </p:spPr>
        <p:txBody>
          <a:bodyPr/>
          <a:lstStyle/>
          <a:p>
            <a:pPr marL="514350" indent="-514350">
              <a:buAutoNum type="arabicPeriod"/>
            </a:pPr>
            <a:r>
              <a:rPr lang="en-US" dirty="0" smtClean="0"/>
              <a:t>Signatory </a:t>
            </a:r>
            <a:r>
              <a:rPr lang="en-US" dirty="0"/>
              <a:t>to the Energy Community Treaty makes you closer to the EU but it definitely does not open the way to the EU membership perspective. </a:t>
            </a:r>
            <a:endParaRPr lang="en-US" dirty="0" smtClean="0"/>
          </a:p>
          <a:p>
            <a:pPr marL="514350" indent="-514350">
              <a:buAutoNum type="arabicPeriod"/>
            </a:pPr>
            <a:r>
              <a:rPr lang="en-US" dirty="0" smtClean="0"/>
              <a:t>The </a:t>
            </a:r>
            <a:r>
              <a:rPr lang="en-US" dirty="0"/>
              <a:t>ECT is a tool of influence of the </a:t>
            </a:r>
            <a:r>
              <a:rPr lang="en-US" dirty="0" smtClean="0"/>
              <a:t>EC </a:t>
            </a:r>
            <a:r>
              <a:rPr lang="en-US" dirty="0"/>
              <a:t>on ECT signatories, but it will not become your tool of influence on Brussels</a:t>
            </a:r>
            <a:r>
              <a:rPr lang="en-US" dirty="0" smtClean="0"/>
              <a:t>.</a:t>
            </a:r>
          </a:p>
          <a:p>
            <a:pPr marL="514350" indent="-514350">
              <a:buAutoNum type="arabicPeriod"/>
            </a:pPr>
            <a:r>
              <a:rPr lang="en-US" dirty="0" smtClean="0"/>
              <a:t>The </a:t>
            </a:r>
            <a:r>
              <a:rPr lang="en-US" dirty="0"/>
              <a:t>ECT is the mechanism for </a:t>
            </a:r>
            <a:r>
              <a:rPr lang="en-US" dirty="0" smtClean="0"/>
              <a:t>the EU </a:t>
            </a:r>
            <a:r>
              <a:rPr lang="en-US" dirty="0"/>
              <a:t>energy legislation implementation into the legislative, regulatory and legal </a:t>
            </a:r>
            <a:r>
              <a:rPr lang="en-US" dirty="0" smtClean="0"/>
              <a:t>framework. </a:t>
            </a:r>
          </a:p>
          <a:p>
            <a:pPr marL="514350" indent="-514350">
              <a:buAutoNum type="arabicPeriod"/>
            </a:pPr>
            <a:r>
              <a:rPr lang="en-US" dirty="0" smtClean="0"/>
              <a:t>Successful </a:t>
            </a:r>
            <a:r>
              <a:rPr lang="en-US" dirty="0"/>
              <a:t>implementation of </a:t>
            </a:r>
            <a:r>
              <a:rPr lang="en-US" dirty="0" smtClean="0"/>
              <a:t>the European </a:t>
            </a:r>
            <a:r>
              <a:rPr lang="en-US" dirty="0"/>
              <a:t>energy legislation will have some positive impact on investment attractiveness of your energy sector for EU investors. </a:t>
            </a:r>
            <a:endParaRPr lang="uk-UA" dirty="0"/>
          </a:p>
        </p:txBody>
      </p:sp>
    </p:spTree>
    <p:extLst>
      <p:ext uri="{BB962C8B-B14F-4D97-AF65-F5344CB8AC3E}">
        <p14:creationId xmlns:p14="http://schemas.microsoft.com/office/powerpoint/2010/main" val="3668410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824248"/>
          </a:xfrm>
        </p:spPr>
        <p:txBody>
          <a:bodyPr/>
          <a:lstStyle/>
          <a:p>
            <a:r>
              <a:rPr lang="en-US" dirty="0"/>
              <a:t>Ukraine in the ECT: unsuccessfully </a:t>
            </a:r>
            <a:r>
              <a:rPr lang="en-US" dirty="0" smtClean="0"/>
              <a:t>story</a:t>
            </a:r>
            <a:endParaRPr lang="uk-UA" dirty="0"/>
          </a:p>
        </p:txBody>
      </p:sp>
      <p:sp>
        <p:nvSpPr>
          <p:cNvPr id="3" name="Місце для вмісту 2"/>
          <p:cNvSpPr>
            <a:spLocks noGrp="1"/>
          </p:cNvSpPr>
          <p:nvPr>
            <p:ph idx="1"/>
          </p:nvPr>
        </p:nvSpPr>
        <p:spPr>
          <a:xfrm>
            <a:off x="734096" y="1146220"/>
            <a:ext cx="11230377" cy="5518596"/>
          </a:xfrm>
        </p:spPr>
        <p:txBody>
          <a:bodyPr/>
          <a:lstStyle/>
          <a:p>
            <a:r>
              <a:rPr lang="en-US" sz="2800" dirty="0"/>
              <a:t>Since February 1, 2011, Ukraine has been the signatory to the Treaty </a:t>
            </a:r>
            <a:endParaRPr lang="uk-UA" sz="2800" dirty="0" smtClean="0"/>
          </a:p>
          <a:p>
            <a:r>
              <a:rPr lang="en-US" sz="2800" dirty="0" smtClean="0"/>
              <a:t>There </a:t>
            </a:r>
            <a:r>
              <a:rPr lang="en-US" sz="2800" dirty="0"/>
              <a:t>are several reasons, why Ukraine’s membership is not a successful one, at least during the last three years:</a:t>
            </a:r>
          </a:p>
          <a:p>
            <a:pPr>
              <a:buFontTx/>
              <a:buChar char="-"/>
            </a:pPr>
            <a:r>
              <a:rPr lang="en-US" sz="2800" dirty="0" smtClean="0"/>
              <a:t>Real priorities of </a:t>
            </a:r>
            <a:r>
              <a:rPr lang="en-US" sz="2800" dirty="0" err="1" smtClean="0"/>
              <a:t>GoU</a:t>
            </a:r>
            <a:r>
              <a:rPr lang="en-US" sz="2800" dirty="0" smtClean="0"/>
              <a:t> </a:t>
            </a:r>
            <a:r>
              <a:rPr lang="en-US" sz="2800" dirty="0"/>
              <a:t>were concentrated on relations with Gazprom, which was and is vexed with the </a:t>
            </a:r>
            <a:r>
              <a:rPr lang="en-US" sz="2800" dirty="0" smtClean="0"/>
              <a:t>ECT.</a:t>
            </a:r>
          </a:p>
          <a:p>
            <a:pPr>
              <a:buFontTx/>
              <a:buChar char="-"/>
            </a:pPr>
            <a:r>
              <a:rPr lang="en-US" sz="2800" dirty="0" smtClean="0"/>
              <a:t>The </a:t>
            </a:r>
            <a:r>
              <a:rPr lang="en-US" sz="2800" dirty="0" err="1" smtClean="0"/>
              <a:t>GoU</a:t>
            </a:r>
            <a:r>
              <a:rPr lang="en-US" sz="2800" dirty="0" smtClean="0"/>
              <a:t> </a:t>
            </a:r>
            <a:r>
              <a:rPr lang="en-US" sz="2800" dirty="0"/>
              <a:t>had populism view on Ukraine’s European integration, energy sector reforms were simulated and did not bring any qualitative changes. </a:t>
            </a:r>
            <a:endParaRPr lang="en-US" sz="2800" dirty="0" smtClean="0"/>
          </a:p>
          <a:p>
            <a:pPr>
              <a:buFontTx/>
              <a:buChar char="-"/>
            </a:pPr>
            <a:r>
              <a:rPr lang="en-US" sz="2800" dirty="0" smtClean="0"/>
              <a:t>Russia </a:t>
            </a:r>
            <a:r>
              <a:rPr lang="en-US" sz="2800" dirty="0"/>
              <a:t>made all and very efforts to hamper closer relations between the EU and Ukraine, in particular in energy sector. It requested twice Ukraine’s withdrawal from the ECT. </a:t>
            </a:r>
            <a:endParaRPr lang="en-US" sz="2800" dirty="0" smtClean="0"/>
          </a:p>
          <a:p>
            <a:pPr marL="0" indent="0">
              <a:buNone/>
            </a:pPr>
            <a:r>
              <a:rPr lang="en-US" sz="2800" dirty="0"/>
              <a:t>During three years of membership, Ukraine warned twice about withdraw from the Treaty.</a:t>
            </a:r>
            <a:endParaRPr lang="uk-UA" sz="2800" dirty="0"/>
          </a:p>
        </p:txBody>
      </p:sp>
    </p:spTree>
    <p:extLst>
      <p:ext uri="{BB962C8B-B14F-4D97-AF65-F5344CB8AC3E}">
        <p14:creationId xmlns:p14="http://schemas.microsoft.com/office/powerpoint/2010/main" val="2835145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015988" cy="824248"/>
          </a:xfrm>
        </p:spPr>
        <p:txBody>
          <a:bodyPr/>
          <a:lstStyle/>
          <a:p>
            <a:r>
              <a:rPr lang="en-US" dirty="0"/>
              <a:t>European single voice and </a:t>
            </a:r>
            <a:r>
              <a:rPr lang="en-US" dirty="0" smtClean="0"/>
              <a:t>ECT</a:t>
            </a:r>
            <a:endParaRPr lang="uk-UA" dirty="0"/>
          </a:p>
        </p:txBody>
      </p:sp>
      <p:sp>
        <p:nvSpPr>
          <p:cNvPr id="3" name="Місце для вмісту 2"/>
          <p:cNvSpPr>
            <a:spLocks noGrp="1"/>
          </p:cNvSpPr>
          <p:nvPr>
            <p:ph idx="1"/>
          </p:nvPr>
        </p:nvSpPr>
        <p:spPr>
          <a:xfrm>
            <a:off x="609599" y="1159099"/>
            <a:ext cx="11238963" cy="5344732"/>
          </a:xfrm>
        </p:spPr>
        <p:txBody>
          <a:bodyPr/>
          <a:lstStyle/>
          <a:p>
            <a:r>
              <a:rPr lang="en-US" dirty="0"/>
              <a:t>The very first is a lack of the EU single voice, announced back in 2007</a:t>
            </a:r>
            <a:r>
              <a:rPr lang="en-US" dirty="0" smtClean="0"/>
              <a:t>.</a:t>
            </a:r>
          </a:p>
          <a:p>
            <a:r>
              <a:rPr lang="en-US" dirty="0"/>
              <a:t>lack of consensus regarding EU perspectives for several </a:t>
            </a:r>
            <a:r>
              <a:rPr lang="en-US" dirty="0" smtClean="0"/>
              <a:t>neighboring </a:t>
            </a:r>
            <a:r>
              <a:rPr lang="en-US" dirty="0"/>
              <a:t>countries, which are participants of the Eastern </a:t>
            </a:r>
            <a:r>
              <a:rPr lang="en-US" dirty="0" smtClean="0"/>
              <a:t>Partnership </a:t>
            </a:r>
            <a:r>
              <a:rPr lang="en-US" dirty="0"/>
              <a:t>and important partners for the EU in terms of energy communication </a:t>
            </a:r>
            <a:endParaRPr lang="en-US" dirty="0" smtClean="0"/>
          </a:p>
          <a:p>
            <a:r>
              <a:rPr lang="en-US" dirty="0"/>
              <a:t>ECT expansion to the Eastern Europe without a simultaneous solution of the question about European membership perspective for </a:t>
            </a:r>
            <a:r>
              <a:rPr lang="en-US" dirty="0" smtClean="0"/>
              <a:t>ECT and </a:t>
            </a:r>
            <a:r>
              <a:rPr lang="en-US" dirty="0" err="1" smtClean="0"/>
              <a:t>EaP</a:t>
            </a:r>
            <a:r>
              <a:rPr lang="en-US" dirty="0" smtClean="0"/>
              <a:t> </a:t>
            </a:r>
            <a:r>
              <a:rPr lang="en-US" dirty="0"/>
              <a:t>countries creates huge problems for promotion of European rules of play in energy sector. </a:t>
            </a:r>
            <a:endParaRPr lang="uk-UA" dirty="0"/>
          </a:p>
        </p:txBody>
      </p:sp>
    </p:spTree>
    <p:extLst>
      <p:ext uri="{BB962C8B-B14F-4D97-AF65-F5344CB8AC3E}">
        <p14:creationId xmlns:p14="http://schemas.microsoft.com/office/powerpoint/2010/main" val="1177503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1417638"/>
          </a:xfrm>
        </p:spPr>
        <p:txBody>
          <a:bodyPr/>
          <a:lstStyle/>
          <a:p>
            <a:r>
              <a:rPr lang="en-US" dirty="0"/>
              <a:t>Russian challenge for ECT and </a:t>
            </a:r>
            <a:r>
              <a:rPr lang="en-US" dirty="0" smtClean="0"/>
              <a:t>EU</a:t>
            </a:r>
            <a:endParaRPr lang="uk-UA" dirty="0"/>
          </a:p>
        </p:txBody>
      </p:sp>
      <p:sp>
        <p:nvSpPr>
          <p:cNvPr id="3" name="Місце для вмісту 2"/>
          <p:cNvSpPr>
            <a:spLocks noGrp="1"/>
          </p:cNvSpPr>
          <p:nvPr>
            <p:ph idx="1"/>
          </p:nvPr>
        </p:nvSpPr>
        <p:spPr>
          <a:xfrm>
            <a:off x="609600" y="1417638"/>
            <a:ext cx="10972800" cy="5060435"/>
          </a:xfrm>
        </p:spPr>
        <p:txBody>
          <a:bodyPr/>
          <a:lstStyle/>
          <a:p>
            <a:r>
              <a:rPr lang="en-US" dirty="0"/>
              <a:t>Russia defied the EU, striving not only to prevent the spread of the European rules in the post-Soviet space, but also to affect Brussels to revise some of the key provisions of the EU energy legislation, such as the Third Energy Package</a:t>
            </a:r>
            <a:r>
              <a:rPr lang="en-US" dirty="0" smtClean="0"/>
              <a:t>.</a:t>
            </a:r>
          </a:p>
          <a:p>
            <a:r>
              <a:rPr lang="en-US" dirty="0"/>
              <a:t>EU faces a choice: to promote European principles of the energy markets functioning or to support the relations with Russia and it prefers the second. </a:t>
            </a:r>
            <a:endParaRPr lang="en-US" dirty="0" smtClean="0"/>
          </a:p>
          <a:p>
            <a:r>
              <a:rPr lang="en-US" dirty="0" smtClean="0"/>
              <a:t>Russia prefers bilateral relations with EU members where Moscow has stronger position.</a:t>
            </a:r>
            <a:endParaRPr lang="uk-UA" dirty="0"/>
          </a:p>
        </p:txBody>
      </p:sp>
    </p:spTree>
    <p:extLst>
      <p:ext uri="{BB962C8B-B14F-4D97-AF65-F5344CB8AC3E}">
        <p14:creationId xmlns:p14="http://schemas.microsoft.com/office/powerpoint/2010/main" val="2264350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772732"/>
          </a:xfrm>
        </p:spPr>
        <p:txBody>
          <a:bodyPr/>
          <a:lstStyle/>
          <a:p>
            <a:r>
              <a:rPr lang="en-US" dirty="0"/>
              <a:t>Lack of solidarity and consequences </a:t>
            </a:r>
            <a:endParaRPr lang="uk-UA" dirty="0"/>
          </a:p>
        </p:txBody>
      </p:sp>
      <p:sp>
        <p:nvSpPr>
          <p:cNvPr id="3" name="Місце для вмісту 2"/>
          <p:cNvSpPr>
            <a:spLocks noGrp="1"/>
          </p:cNvSpPr>
          <p:nvPr>
            <p:ph idx="1"/>
          </p:nvPr>
        </p:nvSpPr>
        <p:spPr>
          <a:xfrm>
            <a:off x="347731" y="978794"/>
            <a:ext cx="11552348" cy="5147371"/>
          </a:xfrm>
        </p:spPr>
        <p:txBody>
          <a:bodyPr/>
          <a:lstStyle/>
          <a:p>
            <a:r>
              <a:rPr lang="en-US" dirty="0" smtClean="0"/>
              <a:t>A </a:t>
            </a:r>
            <a:r>
              <a:rPr lang="en-US" dirty="0"/>
              <a:t>real thing that Energy Community lacks is the solidarity mechanism in the case of the third party actions against one or several member </a:t>
            </a:r>
            <a:r>
              <a:rPr lang="en-US" dirty="0" smtClean="0"/>
              <a:t>states </a:t>
            </a:r>
            <a:r>
              <a:rPr lang="en-US" dirty="0"/>
              <a:t>of the Treaty</a:t>
            </a:r>
            <a:r>
              <a:rPr lang="en-US" dirty="0" smtClean="0"/>
              <a:t>.</a:t>
            </a:r>
          </a:p>
          <a:p>
            <a:r>
              <a:rPr lang="en-US" dirty="0"/>
              <a:t>Russian project </a:t>
            </a:r>
            <a:r>
              <a:rPr lang="en-US" dirty="0" smtClean="0"/>
              <a:t>South Stream, bypassing </a:t>
            </a:r>
            <a:r>
              <a:rPr lang="en-US" dirty="0"/>
              <a:t>Ukraine, Moldova, Romania, </a:t>
            </a:r>
            <a:r>
              <a:rPr lang="en-US" dirty="0" smtClean="0"/>
              <a:t>is </a:t>
            </a:r>
            <a:r>
              <a:rPr lang="en-US" dirty="0"/>
              <a:t>directed to deprive this countries of their transit function of gas supply to the EU and to cause the economic damages. </a:t>
            </a:r>
            <a:endParaRPr lang="en-US" dirty="0" smtClean="0"/>
          </a:p>
          <a:p>
            <a:r>
              <a:rPr lang="en-US" dirty="0" smtClean="0"/>
              <a:t>Do </a:t>
            </a:r>
            <a:r>
              <a:rPr lang="en-US" dirty="0"/>
              <a:t>not be surprised if some time after the accession of Georgia to the ECT, Russia will demand </a:t>
            </a:r>
            <a:r>
              <a:rPr lang="en-US" dirty="0" smtClean="0"/>
              <a:t>you </a:t>
            </a:r>
            <a:r>
              <a:rPr lang="en-US" dirty="0"/>
              <a:t>to give access for </a:t>
            </a:r>
            <a:r>
              <a:rPr lang="en-US" dirty="0" smtClean="0"/>
              <a:t>Gazprom </a:t>
            </a:r>
            <a:r>
              <a:rPr lang="en-US" dirty="0"/>
              <a:t>to your pipelines, basing its claim on the EU Third Energy Package.</a:t>
            </a:r>
            <a:endParaRPr lang="uk-UA" dirty="0"/>
          </a:p>
        </p:txBody>
      </p:sp>
    </p:spTree>
    <p:extLst>
      <p:ext uri="{BB962C8B-B14F-4D97-AF65-F5344CB8AC3E}">
        <p14:creationId xmlns:p14="http://schemas.microsoft.com/office/powerpoint/2010/main" val="2584459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idx="4294967295"/>
          </p:nvPr>
        </p:nvSpPr>
        <p:spPr>
          <a:xfrm>
            <a:off x="631065" y="1"/>
            <a:ext cx="11191741" cy="1139825"/>
          </a:xfrm>
        </p:spPr>
        <p:txBody>
          <a:bodyPr anchorCtr="1"/>
          <a:lstStyle/>
          <a:p>
            <a:pPr>
              <a:defRPr/>
            </a:pPr>
            <a:r>
              <a:rPr lang="en-US" sz="3200" b="1" kern="0" dirty="0">
                <a:effectLst>
                  <a:outerShdw blurRad="38100" dist="38100" dir="2700000" algn="tl">
                    <a:srgbClr val="C0C0C0"/>
                  </a:outerShdw>
                </a:effectLst>
              </a:rPr>
              <a:t>“Dark areas” </a:t>
            </a:r>
            <a:r>
              <a:rPr lang="en-US" sz="3200" b="1" kern="0" dirty="0" smtClean="0">
                <a:effectLst>
                  <a:outerShdw blurRad="38100" dist="38100" dir="2700000" algn="tl">
                    <a:srgbClr val="C0C0C0"/>
                  </a:outerShdw>
                </a:effectLst>
              </a:rPr>
              <a:t>and energy </a:t>
            </a:r>
            <a:r>
              <a:rPr lang="en-US" sz="3200" b="1" kern="0" dirty="0">
                <a:effectLst>
                  <a:outerShdw blurRad="38100" dist="38100" dir="2700000" algn="tl">
                    <a:srgbClr val="C0C0C0"/>
                  </a:outerShdw>
                </a:effectLst>
              </a:rPr>
              <a:t>and transit sensitive areas with potential of non-military and military tensions</a:t>
            </a:r>
            <a:endParaRPr lang="ru-RU" sz="3200" b="1" kern="0" dirty="0">
              <a:effectLst>
                <a:outerShdw blurRad="38100" dist="38100" dir="2700000" algn="tl">
                  <a:srgbClr val="C0C0C0"/>
                </a:outerShdw>
              </a:effectLst>
            </a:endParaRPr>
          </a:p>
        </p:txBody>
      </p:sp>
      <p:pic>
        <p:nvPicPr>
          <p:cNvPr id="7171" name="Picture 3" descr="cover_politic55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196976"/>
            <a:ext cx="6218238"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Oval 4"/>
          <p:cNvSpPr>
            <a:spLocks noChangeArrowheads="1"/>
          </p:cNvSpPr>
          <p:nvPr/>
        </p:nvSpPr>
        <p:spPr bwMode="auto">
          <a:xfrm>
            <a:off x="5448300" y="2205039"/>
            <a:ext cx="1295400" cy="473767"/>
          </a:xfrm>
          <a:prstGeom prst="ellipse">
            <a:avLst/>
          </a:prstGeom>
          <a:solidFill>
            <a:srgbClr val="F6FEA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7173" name="Oval 5"/>
          <p:cNvSpPr>
            <a:spLocks noChangeArrowheads="1"/>
          </p:cNvSpPr>
          <p:nvPr/>
        </p:nvSpPr>
        <p:spPr bwMode="auto">
          <a:xfrm>
            <a:off x="4079875" y="4826002"/>
            <a:ext cx="863600" cy="431800"/>
          </a:xfrm>
          <a:prstGeom prst="ellipse">
            <a:avLst/>
          </a:prstGeom>
          <a:solidFill>
            <a:srgbClr val="FF99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7174" name="Oval 6"/>
          <p:cNvSpPr>
            <a:spLocks noChangeArrowheads="1"/>
          </p:cNvSpPr>
          <p:nvPr/>
        </p:nvSpPr>
        <p:spPr bwMode="auto">
          <a:xfrm>
            <a:off x="4079875" y="5691090"/>
            <a:ext cx="863600" cy="244541"/>
          </a:xfrm>
          <a:prstGeom prst="ellipse">
            <a:avLst/>
          </a:prstGeom>
          <a:solidFill>
            <a:srgbClr val="FFFF99"/>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7175" name="Oval 7"/>
          <p:cNvSpPr>
            <a:spLocks noChangeArrowheads="1"/>
          </p:cNvSpPr>
          <p:nvPr/>
        </p:nvSpPr>
        <p:spPr bwMode="auto">
          <a:xfrm>
            <a:off x="5002212" y="6147625"/>
            <a:ext cx="742950" cy="253175"/>
          </a:xfrm>
          <a:prstGeom prst="ellipse">
            <a:avLst/>
          </a:prstGeom>
          <a:solidFill>
            <a:srgbClr val="FFCC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145416" name="Text Box 8"/>
          <p:cNvSpPr txBox="1">
            <a:spLocks noChangeArrowheads="1"/>
          </p:cNvSpPr>
          <p:nvPr/>
        </p:nvSpPr>
        <p:spPr bwMode="auto">
          <a:xfrm>
            <a:off x="7680324" y="1196976"/>
            <a:ext cx="4511675" cy="5693866"/>
          </a:xfrm>
          <a:prstGeom prst="rect">
            <a:avLst/>
          </a:prstGeom>
          <a:noFill/>
          <a:ln>
            <a:noFill/>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sz="2800" dirty="0">
                <a:solidFill>
                  <a:srgbClr val="FFFFFF"/>
                </a:solidFill>
                <a:effectLst>
                  <a:outerShdw blurRad="38100" dist="38100" dir="2700000" algn="tl">
                    <a:srgbClr val="000000"/>
                  </a:outerShdw>
                </a:effectLst>
              </a:rPr>
              <a:t>Arctic </a:t>
            </a:r>
            <a:r>
              <a:rPr lang="en-US" sz="2800" dirty="0" smtClean="0">
                <a:solidFill>
                  <a:srgbClr val="FFFFFF"/>
                </a:solidFill>
                <a:effectLst>
                  <a:outerShdw blurRad="38100" dist="38100" dir="2700000" algn="tl">
                    <a:srgbClr val="000000"/>
                  </a:outerShdw>
                </a:effectLst>
              </a:rPr>
              <a:t>area: shelf</a:t>
            </a:r>
            <a:endParaRPr lang="en-US"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endParaRPr lang="en-US" sz="2800" dirty="0" smtClean="0">
              <a:solidFill>
                <a:srgbClr val="FFFFFF"/>
              </a:solidFill>
              <a:effectLst>
                <a:outerShdw blurRad="38100" dist="38100" dir="2700000" algn="tl">
                  <a:srgbClr val="000000"/>
                </a:outerShdw>
              </a:effectLst>
            </a:endParaRPr>
          </a:p>
          <a:p>
            <a:pPr eaLnBrk="1" fontAlgn="base" hangingPunct="1">
              <a:spcBef>
                <a:spcPct val="0"/>
              </a:spcBef>
              <a:spcAft>
                <a:spcPct val="0"/>
              </a:spcAft>
            </a:pPr>
            <a:r>
              <a:rPr lang="en-US" sz="2800" dirty="0" smtClean="0">
                <a:solidFill>
                  <a:srgbClr val="FFFFFF"/>
                </a:solidFill>
                <a:effectLst>
                  <a:outerShdw blurRad="38100" dist="38100" dir="2700000" algn="tl">
                    <a:srgbClr val="000000"/>
                  </a:outerShdw>
                </a:effectLst>
              </a:rPr>
              <a:t>Eastern Europe: unconventional gas</a:t>
            </a:r>
            <a:endParaRPr lang="en-US"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r>
              <a:rPr lang="en-US" sz="2800" dirty="0">
                <a:solidFill>
                  <a:srgbClr val="FFFFFF"/>
                </a:solidFill>
                <a:effectLst>
                  <a:outerShdw blurRad="38100" dist="38100" dir="2700000" algn="tl">
                    <a:srgbClr val="000000"/>
                  </a:outerShdw>
                </a:effectLst>
              </a:rPr>
              <a:t>Black </a:t>
            </a:r>
            <a:r>
              <a:rPr lang="en-US" sz="2800" dirty="0" smtClean="0">
                <a:solidFill>
                  <a:srgbClr val="FFFFFF"/>
                </a:solidFill>
                <a:effectLst>
                  <a:outerShdw blurRad="38100" dist="38100" dir="2700000" algn="tl">
                    <a:srgbClr val="000000"/>
                  </a:outerShdw>
                </a:effectLst>
              </a:rPr>
              <a:t>Sea: shelf</a:t>
            </a:r>
            <a:endParaRPr lang="en-US"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endParaRPr lang="en-US"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r>
              <a:rPr lang="en-US" sz="2800" dirty="0" smtClean="0">
                <a:solidFill>
                  <a:srgbClr val="FFFFFF"/>
                </a:solidFill>
                <a:effectLst>
                  <a:outerShdw blurRad="38100" dist="38100" dir="2700000" algn="tl">
                    <a:srgbClr val="000000"/>
                  </a:outerShdw>
                </a:effectLst>
              </a:rPr>
              <a:t>Caspian Sea &amp; Southern Caucasus: transit </a:t>
            </a:r>
            <a:r>
              <a:rPr lang="en-US" sz="2800" dirty="0" err="1" smtClean="0">
                <a:solidFill>
                  <a:srgbClr val="FFFFFF"/>
                </a:solidFill>
                <a:effectLst>
                  <a:outerShdw blurRad="38100" dist="38100" dir="2700000" algn="tl">
                    <a:srgbClr val="000000"/>
                  </a:outerShdw>
                </a:effectLst>
              </a:rPr>
              <a:t>C.Asian</a:t>
            </a:r>
            <a:r>
              <a:rPr lang="en-US" sz="2800" dirty="0" smtClean="0">
                <a:solidFill>
                  <a:srgbClr val="FFFFFF"/>
                </a:solidFill>
                <a:effectLst>
                  <a:outerShdw blurRad="38100" dist="38100" dir="2700000" algn="tl">
                    <a:srgbClr val="000000"/>
                  </a:outerShdw>
                </a:effectLst>
              </a:rPr>
              <a:t> and Azeri gas</a:t>
            </a:r>
            <a:endParaRPr lang="ru-RU"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endParaRPr lang="en-US" sz="2800" dirty="0">
              <a:solidFill>
                <a:srgbClr val="FFFFFF"/>
              </a:solidFill>
              <a:effectLst>
                <a:outerShdw blurRad="38100" dist="38100" dir="2700000" algn="tl">
                  <a:srgbClr val="000000"/>
                </a:outerShdw>
              </a:effectLst>
            </a:endParaRPr>
          </a:p>
          <a:p>
            <a:pPr eaLnBrk="1" fontAlgn="base" hangingPunct="1">
              <a:spcBef>
                <a:spcPct val="0"/>
              </a:spcBef>
              <a:spcAft>
                <a:spcPct val="0"/>
              </a:spcAft>
            </a:pPr>
            <a:r>
              <a:rPr lang="en-US" sz="2800" dirty="0">
                <a:solidFill>
                  <a:srgbClr val="FFFFFF"/>
                </a:solidFill>
                <a:effectLst>
                  <a:outerShdw blurRad="38100" dist="38100" dir="2700000" algn="tl">
                    <a:srgbClr val="000000"/>
                  </a:outerShdw>
                </a:effectLst>
              </a:rPr>
              <a:t>E. </a:t>
            </a:r>
            <a:r>
              <a:rPr lang="en-US" sz="2800" dirty="0" smtClean="0">
                <a:solidFill>
                  <a:srgbClr val="FFFFFF"/>
                </a:solidFill>
                <a:effectLst>
                  <a:outerShdw blurRad="38100" dist="38100" dir="2700000" algn="tl">
                    <a:srgbClr val="000000"/>
                  </a:outerShdw>
                </a:effectLst>
              </a:rPr>
              <a:t>Mediterranean: shelf</a:t>
            </a:r>
          </a:p>
          <a:p>
            <a:pPr eaLnBrk="1" fontAlgn="base" hangingPunct="1">
              <a:spcBef>
                <a:spcPct val="0"/>
              </a:spcBef>
              <a:spcAft>
                <a:spcPct val="0"/>
              </a:spcAft>
            </a:pPr>
            <a:r>
              <a:rPr lang="en-US" sz="2800" dirty="0" smtClean="0">
                <a:solidFill>
                  <a:srgbClr val="FFFFFF"/>
                </a:solidFill>
                <a:effectLst>
                  <a:outerShdw blurRad="38100" dist="38100" dir="2700000" algn="tl">
                    <a:srgbClr val="000000"/>
                  </a:outerShdw>
                </a:effectLst>
              </a:rPr>
              <a:t>Syria: potential transit for different gas flows </a:t>
            </a:r>
          </a:p>
        </p:txBody>
      </p:sp>
      <p:sp>
        <p:nvSpPr>
          <p:cNvPr id="7177" name="Oval 9"/>
          <p:cNvSpPr>
            <a:spLocks noChangeArrowheads="1"/>
          </p:cNvSpPr>
          <p:nvPr/>
        </p:nvSpPr>
        <p:spPr bwMode="auto">
          <a:xfrm>
            <a:off x="3143250" y="6092826"/>
            <a:ext cx="863600" cy="253819"/>
          </a:xfrm>
          <a:prstGeom prst="ellipse">
            <a:avLst/>
          </a:prstGeom>
          <a:solidFill>
            <a:srgbClr val="FF0066"/>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7178" name="Oval 10"/>
          <p:cNvSpPr>
            <a:spLocks noChangeArrowheads="1"/>
          </p:cNvSpPr>
          <p:nvPr/>
        </p:nvSpPr>
        <p:spPr bwMode="auto">
          <a:xfrm>
            <a:off x="5617368" y="6346645"/>
            <a:ext cx="649290" cy="222609"/>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GB" sz="2800">
              <a:solidFill>
                <a:srgbClr val="FFFFFF"/>
              </a:solidFill>
            </a:endParaRPr>
          </a:p>
        </p:txBody>
      </p:sp>
      <p:sp>
        <p:nvSpPr>
          <p:cNvPr id="7183" name="AutoShape 15"/>
          <p:cNvSpPr>
            <a:spLocks noChangeArrowheads="1"/>
          </p:cNvSpPr>
          <p:nvPr/>
        </p:nvSpPr>
        <p:spPr bwMode="auto">
          <a:xfrm>
            <a:off x="4222751" y="6109495"/>
            <a:ext cx="914400" cy="914400"/>
          </a:xfrm>
          <a:prstGeom prst="irregularSeal1">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uk-UA">
              <a:solidFill>
                <a:srgbClr val="FFFFFF"/>
              </a:solidFill>
            </a:endParaRPr>
          </a:p>
        </p:txBody>
      </p:sp>
    </p:spTree>
    <p:extLst>
      <p:ext uri="{BB962C8B-B14F-4D97-AF65-F5344CB8AC3E}">
        <p14:creationId xmlns:p14="http://schemas.microsoft.com/office/powerpoint/2010/main" val="2855194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857250"/>
            <a:ext cx="5076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Арка 2"/>
          <p:cNvSpPr/>
          <p:nvPr/>
        </p:nvSpPr>
        <p:spPr>
          <a:xfrm rot="1750726">
            <a:off x="4121151" y="3706813"/>
            <a:ext cx="2151063" cy="469900"/>
          </a:xfrm>
          <a:prstGeom prst="blockArc">
            <a:avLst>
              <a:gd name="adj1" fmla="val 10830122"/>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350">
              <a:solidFill>
                <a:prstClr val="black"/>
              </a:solidFill>
            </a:endParaRPr>
          </a:p>
        </p:txBody>
      </p:sp>
      <p:sp>
        <p:nvSpPr>
          <p:cNvPr id="60421" name="TextBox 3"/>
          <p:cNvSpPr txBox="1">
            <a:spLocks noChangeArrowheads="1"/>
          </p:cNvSpPr>
          <p:nvPr/>
        </p:nvSpPr>
        <p:spPr bwMode="auto">
          <a:xfrm>
            <a:off x="4548189" y="3305176"/>
            <a:ext cx="477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2400" b="1">
                <a:solidFill>
                  <a:srgbClr val="FF0000"/>
                </a:solidFill>
                <a:latin typeface="Calibri" pitchFamily="34" charset="0"/>
              </a:rPr>
              <a:t>PL</a:t>
            </a:r>
            <a:endParaRPr lang="uk-UA" sz="2400" b="1">
              <a:solidFill>
                <a:srgbClr val="FF0000"/>
              </a:solidFill>
              <a:latin typeface="Calibri" pitchFamily="34" charset="0"/>
            </a:endParaRPr>
          </a:p>
        </p:txBody>
      </p:sp>
      <p:sp>
        <p:nvSpPr>
          <p:cNvPr id="60422" name="TextBox 5"/>
          <p:cNvSpPr txBox="1">
            <a:spLocks noChangeArrowheads="1"/>
          </p:cNvSpPr>
          <p:nvPr/>
        </p:nvSpPr>
        <p:spPr bwMode="auto">
          <a:xfrm>
            <a:off x="5424488" y="3722688"/>
            <a:ext cx="563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2400" b="1">
                <a:solidFill>
                  <a:srgbClr val="FF0000"/>
                </a:solidFill>
                <a:latin typeface="Calibri" pitchFamily="34" charset="0"/>
              </a:rPr>
              <a:t>UA</a:t>
            </a:r>
            <a:endParaRPr lang="uk-UA" sz="2400" b="1">
              <a:solidFill>
                <a:srgbClr val="FF0000"/>
              </a:solidFill>
              <a:latin typeface="Calibri" pitchFamily="34" charset="0"/>
            </a:endParaRPr>
          </a:p>
        </p:txBody>
      </p:sp>
      <p:sp>
        <p:nvSpPr>
          <p:cNvPr id="60423" name="TextBox 6"/>
          <p:cNvSpPr txBox="1">
            <a:spLocks noChangeArrowheads="1"/>
          </p:cNvSpPr>
          <p:nvPr/>
        </p:nvSpPr>
        <p:spPr bwMode="auto">
          <a:xfrm>
            <a:off x="4286251" y="38101"/>
            <a:ext cx="79057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2800" dirty="0">
                <a:solidFill>
                  <a:srgbClr val="FF0000"/>
                </a:solidFill>
                <a:latin typeface="Calibri" pitchFamily="34" charset="0"/>
              </a:rPr>
              <a:t>Ukraine and Poland are</a:t>
            </a:r>
            <a:r>
              <a:rPr lang="ru-RU" sz="2800" dirty="0">
                <a:solidFill>
                  <a:srgbClr val="FF0000"/>
                </a:solidFill>
                <a:latin typeface="Calibri" pitchFamily="34" charset="0"/>
              </a:rPr>
              <a:t> </a:t>
            </a:r>
            <a:r>
              <a:rPr lang="en-US" sz="2800" dirty="0">
                <a:solidFill>
                  <a:srgbClr val="FF0000"/>
                </a:solidFill>
                <a:latin typeface="Calibri" pitchFamily="34" charset="0"/>
              </a:rPr>
              <a:t>the future Methane Belt of </a:t>
            </a:r>
            <a:r>
              <a:rPr lang="en-US" sz="2800" dirty="0" smtClean="0">
                <a:solidFill>
                  <a:srgbClr val="FF0000"/>
                </a:solidFill>
                <a:latin typeface="Calibri" pitchFamily="34" charset="0"/>
              </a:rPr>
              <a:t>Europe: potential of unconventional gas extraction, 2030. The end of ‘Gazprom age’ in the Central &amp; Eastern Europe </a:t>
            </a:r>
            <a:endParaRPr lang="uk-UA" sz="2800" dirty="0">
              <a:solidFill>
                <a:srgbClr val="FF0000"/>
              </a:solidFill>
              <a:latin typeface="Calibri" pitchFamily="34" charset="0"/>
            </a:endParaRPr>
          </a:p>
        </p:txBody>
      </p:sp>
      <p:pic>
        <p:nvPicPr>
          <p:cNvPr id="60424" name="Рисунок 7" descr="Nomo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814" y="-17463"/>
            <a:ext cx="1019175" cy="6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5" name="Рисунок 9" descr="Synerging-0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54288" y="84139"/>
            <a:ext cx="17319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Рисунок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97012" y="6284913"/>
            <a:ext cx="3914776"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4826" y="1612900"/>
            <a:ext cx="4067174"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99058" y="2570392"/>
            <a:ext cx="3625460" cy="892552"/>
          </a:xfrm>
          <a:prstGeom prst="rect">
            <a:avLst/>
          </a:prstGeom>
          <a:noFill/>
        </p:spPr>
        <p:txBody>
          <a:bodyPr wrap="square" rtlCol="0">
            <a:spAutoFit/>
          </a:bodyPr>
          <a:lstStyle/>
          <a:p>
            <a:pPr fontAlgn="base">
              <a:spcBef>
                <a:spcPct val="0"/>
              </a:spcBef>
              <a:spcAft>
                <a:spcPct val="0"/>
              </a:spcAft>
            </a:pPr>
            <a:r>
              <a:rPr lang="uk-UA" sz="2400" b="1" dirty="0">
                <a:solidFill>
                  <a:srgbClr val="FF0000"/>
                </a:solidFill>
                <a:latin typeface="Arial" pitchFamily="34" charset="0"/>
              </a:rPr>
              <a:t>∑</a:t>
            </a:r>
            <a:r>
              <a:rPr lang="en-US" sz="2400" b="1" dirty="0">
                <a:solidFill>
                  <a:srgbClr val="FF0000"/>
                </a:solidFill>
                <a:latin typeface="Arial" pitchFamily="34" charset="0"/>
              </a:rPr>
              <a:t>= 59÷155 </a:t>
            </a:r>
            <a:r>
              <a:rPr lang="en-US" sz="2400" b="1" dirty="0" err="1">
                <a:solidFill>
                  <a:srgbClr val="FF0000"/>
                </a:solidFill>
                <a:latin typeface="Arial" pitchFamily="34" charset="0"/>
              </a:rPr>
              <a:t>bcma</a:t>
            </a:r>
            <a:endParaRPr lang="en-US" sz="2400" b="1" dirty="0">
              <a:solidFill>
                <a:srgbClr val="FF0000"/>
              </a:solidFill>
              <a:latin typeface="Arial" pitchFamily="34" charset="0"/>
            </a:endParaRPr>
          </a:p>
          <a:p>
            <a:pPr fontAlgn="base">
              <a:spcBef>
                <a:spcPct val="0"/>
              </a:spcBef>
              <a:spcAft>
                <a:spcPct val="0"/>
              </a:spcAft>
            </a:pPr>
            <a:r>
              <a:rPr lang="en-US" sz="2800" b="1" dirty="0">
                <a:solidFill>
                  <a:srgbClr val="FF0000"/>
                </a:solidFill>
                <a:latin typeface="Arial" pitchFamily="34" charset="0"/>
              </a:rPr>
              <a:t>		</a:t>
            </a:r>
            <a:r>
              <a:rPr lang="en-US" sz="2400" i="1" dirty="0">
                <a:solidFill>
                  <a:srgbClr val="FF0000"/>
                </a:solidFill>
                <a:latin typeface="Arial" pitchFamily="34" charset="0"/>
              </a:rPr>
              <a:t>(2030)</a:t>
            </a:r>
            <a:endParaRPr lang="uk-UA" sz="2400" i="1" dirty="0">
              <a:solidFill>
                <a:srgbClr val="FF0000"/>
              </a:solidFill>
              <a:latin typeface="Arial" pitchFamily="34" charset="0"/>
            </a:endParaRPr>
          </a:p>
        </p:txBody>
      </p:sp>
      <p:sp>
        <p:nvSpPr>
          <p:cNvPr id="4" name="TextBox 3"/>
          <p:cNvSpPr txBox="1"/>
          <p:nvPr/>
        </p:nvSpPr>
        <p:spPr>
          <a:xfrm>
            <a:off x="1703513" y="4365105"/>
            <a:ext cx="4752529" cy="830997"/>
          </a:xfrm>
          <a:prstGeom prst="rect">
            <a:avLst/>
          </a:prstGeom>
          <a:noFill/>
        </p:spPr>
        <p:txBody>
          <a:bodyPr wrap="square" rtlCol="0">
            <a:spAutoFit/>
          </a:bodyPr>
          <a:lstStyle/>
          <a:p>
            <a:pPr fontAlgn="base">
              <a:spcBef>
                <a:spcPct val="0"/>
              </a:spcBef>
              <a:spcAft>
                <a:spcPct val="0"/>
              </a:spcAft>
            </a:pPr>
            <a:r>
              <a:rPr lang="en-US" sz="2400" b="1" dirty="0">
                <a:solidFill>
                  <a:prstClr val="black"/>
                </a:solidFill>
                <a:latin typeface="Arial" pitchFamily="34" charset="0"/>
              </a:rPr>
              <a:t>Existing level: ∑=~25 </a:t>
            </a:r>
            <a:r>
              <a:rPr lang="en-US" sz="2400" b="1" dirty="0" err="1">
                <a:solidFill>
                  <a:prstClr val="black"/>
                </a:solidFill>
                <a:latin typeface="Arial" pitchFamily="34" charset="0"/>
              </a:rPr>
              <a:t>bcma</a:t>
            </a:r>
            <a:endParaRPr lang="en-US" sz="2400" b="1" dirty="0">
              <a:solidFill>
                <a:prstClr val="black"/>
              </a:solidFill>
              <a:latin typeface="Arial" pitchFamily="34" charset="0"/>
            </a:endParaRPr>
          </a:p>
          <a:p>
            <a:pPr algn="r" fontAlgn="base">
              <a:spcBef>
                <a:spcPct val="0"/>
              </a:spcBef>
              <a:spcAft>
                <a:spcPct val="0"/>
              </a:spcAft>
            </a:pPr>
            <a:r>
              <a:rPr lang="en-US" sz="2400" i="1" dirty="0">
                <a:solidFill>
                  <a:prstClr val="black"/>
                </a:solidFill>
                <a:latin typeface="Arial" pitchFamily="34" charset="0"/>
              </a:rPr>
              <a:t>(2012)</a:t>
            </a:r>
            <a:endParaRPr lang="uk-UA" sz="2400" i="1" dirty="0">
              <a:solidFill>
                <a:prstClr val="black"/>
              </a:solidFill>
              <a:latin typeface="Arial" pitchFamily="34" charset="0"/>
            </a:endParaRPr>
          </a:p>
        </p:txBody>
      </p:sp>
    </p:spTree>
    <p:extLst>
      <p:ext uri="{BB962C8B-B14F-4D97-AF65-F5344CB8AC3E}">
        <p14:creationId xmlns:p14="http://schemas.microsoft.com/office/powerpoint/2010/main" val="3381290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Вершина горы">
  <a:themeElements>
    <a:clrScheme name="Вершина горы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Вершина горы">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Вершина горы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Вершина горы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Вершина горы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Вершина горы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Вершина горы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Вершина горы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Вершина горы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Вершина горы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Вершина горы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4801</TotalTime>
  <Words>1037</Words>
  <Application>Microsoft Office PowerPoint</Application>
  <PresentationFormat>Широкий екран</PresentationFormat>
  <Paragraphs>91</Paragraphs>
  <Slides>16</Slides>
  <Notes>2</Notes>
  <HiddenSlides>0</HiddenSlides>
  <MMClips>0</MMClips>
  <ScaleCrop>false</ScaleCrop>
  <HeadingPairs>
    <vt:vector size="6" baseType="variant">
      <vt:variant>
        <vt:lpstr>Використані шрифти</vt:lpstr>
      </vt:variant>
      <vt:variant>
        <vt:i4>3</vt:i4>
      </vt:variant>
      <vt:variant>
        <vt:lpstr>Тема</vt:lpstr>
      </vt:variant>
      <vt:variant>
        <vt:i4>6</vt:i4>
      </vt:variant>
      <vt:variant>
        <vt:lpstr>Заголовки слайдів</vt:lpstr>
      </vt:variant>
      <vt:variant>
        <vt:i4>16</vt:i4>
      </vt:variant>
    </vt:vector>
  </HeadingPairs>
  <TitlesOfParts>
    <vt:vector size="25" baseType="lpstr">
      <vt:lpstr>Arial</vt:lpstr>
      <vt:lpstr>Calibri</vt:lpstr>
      <vt:lpstr>Myriad Pro Black Cond</vt:lpstr>
      <vt:lpstr>2_Тема Office</vt:lpstr>
      <vt:lpstr>4_Тема Office</vt:lpstr>
      <vt:lpstr>5_Тема Office</vt:lpstr>
      <vt:lpstr>1_Тема Office</vt:lpstr>
      <vt:lpstr>6_Тема Office</vt:lpstr>
      <vt:lpstr>Вершина горы</vt:lpstr>
      <vt:lpstr>Презентація PowerPoint</vt:lpstr>
      <vt:lpstr>Ukraine, Energy Community and the EU: expectations and results. Some conclusions for the EU-oriented countries</vt:lpstr>
      <vt:lpstr>Energy Community: expectations and realities</vt:lpstr>
      <vt:lpstr>Ukraine in the ECT: unsuccessfully story</vt:lpstr>
      <vt:lpstr>European single voice and ECT</vt:lpstr>
      <vt:lpstr>Russian challenge for ECT and EU</vt:lpstr>
      <vt:lpstr>Lack of solidarity and consequences </vt:lpstr>
      <vt:lpstr>“Dark areas” and energy and transit sensitive areas with potential of non-military and military tensions</vt:lpstr>
      <vt:lpstr>Презентація PowerPoint</vt:lpstr>
      <vt:lpstr>“Dark areas” and Russian non-transit project</vt:lpstr>
      <vt:lpstr>Risks for gas transit through S.Caucasus </vt:lpstr>
      <vt:lpstr>Russian achievements: fall of Nabucco + resistance to TransCaspian Gas Pipeline + acceleration of South Stream (first line)</vt:lpstr>
      <vt:lpstr> </vt:lpstr>
      <vt:lpstr>  Scenario «Dark areas» aimed to keep Russian gas monopoly of supply to  the EU through the Eastern Gas Corridor and create no alternative for  Russian bypass streams   </vt:lpstr>
      <vt:lpstr>General conclusion: Georgia needs Energy Community membership but the membership in NATO is extremely important to provide security for Georgia</vt:lpstr>
      <vt:lpstr>NOMOS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Rey Mig</dc:creator>
  <cp:lastModifiedBy>Rey Mig</cp:lastModifiedBy>
  <cp:revision>38</cp:revision>
  <dcterms:created xsi:type="dcterms:W3CDTF">2014-02-11T03:18:25Z</dcterms:created>
  <dcterms:modified xsi:type="dcterms:W3CDTF">2014-02-19T11:42:36Z</dcterms:modified>
</cp:coreProperties>
</file>